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881" r:id="rId2"/>
    <p:sldId id="440" r:id="rId3"/>
    <p:sldId id="441" r:id="rId4"/>
    <p:sldId id="444" r:id="rId5"/>
    <p:sldId id="445" r:id="rId6"/>
    <p:sldId id="446" r:id="rId7"/>
    <p:sldId id="447" r:id="rId8"/>
    <p:sldId id="448" r:id="rId9"/>
    <p:sldId id="449" r:id="rId10"/>
    <p:sldId id="451" r:id="rId11"/>
    <p:sldId id="450" r:id="rId12"/>
    <p:sldId id="452" r:id="rId13"/>
    <p:sldId id="454" r:id="rId14"/>
    <p:sldId id="443" r:id="rId15"/>
    <p:sldId id="456" r:id="rId16"/>
    <p:sldId id="457" r:id="rId17"/>
    <p:sldId id="458" r:id="rId18"/>
    <p:sldId id="459" r:id="rId19"/>
    <p:sldId id="460" r:id="rId20"/>
    <p:sldId id="461" r:id="rId21"/>
    <p:sldId id="462" r:id="rId22"/>
    <p:sldId id="463" r:id="rId23"/>
    <p:sldId id="464" r:id="rId24"/>
    <p:sldId id="465" r:id="rId25"/>
    <p:sldId id="466" r:id="rId26"/>
    <p:sldId id="2880" r:id="rId27"/>
    <p:sldId id="2656" r:id="rId28"/>
    <p:sldId id="2658" r:id="rId29"/>
    <p:sldId id="2651" r:id="rId30"/>
    <p:sldId id="2678" r:id="rId31"/>
    <p:sldId id="2878" r:id="rId32"/>
    <p:sldId id="2879" r:id="rId33"/>
    <p:sldId id="2667" r:id="rId34"/>
    <p:sldId id="2666" r:id="rId35"/>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3"/>
    <p:restoredTop sz="94710"/>
  </p:normalViewPr>
  <p:slideViewPr>
    <p:cSldViewPr snapToGrid="0">
      <p:cViewPr varScale="1">
        <p:scale>
          <a:sx n="144" d="100"/>
          <a:sy n="144" d="100"/>
        </p:scale>
        <p:origin x="22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C518C-0DF0-D54A-805C-1CFD02EDBA7C}" type="datetimeFigureOut">
              <a:t>2025/12/29</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7BA6E-A4BD-EF48-92F0-2E774AF83619}" type="slidenum">
              <a:t>‹#›</a:t>
            </a:fld>
            <a:endParaRPr lang="en-CN"/>
          </a:p>
        </p:txBody>
      </p:sp>
    </p:spTree>
    <p:extLst>
      <p:ext uri="{BB962C8B-B14F-4D97-AF65-F5344CB8AC3E}">
        <p14:creationId xmlns:p14="http://schemas.microsoft.com/office/powerpoint/2010/main" val="73012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7EDF-5338-F1C0-A915-CE04A49A3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3792F-0754-1554-6A7A-FEC4497EA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135D8-8676-CEC3-941E-A06819069119}"/>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D268AB41-00B0-F478-C757-804525E8725A}"/>
              </a:ext>
            </a:extLst>
          </p:cNvPr>
          <p:cNvSpPr>
            <a:spLocks noGrp="1"/>
          </p:cNvSpPr>
          <p:nvPr>
            <p:ph type="sldNum" sz="quarter" idx="5"/>
          </p:nvPr>
        </p:nvSpPr>
        <p:spPr/>
        <p:txBody>
          <a:bodyPr/>
          <a:lstStyle/>
          <a:p>
            <a:fld id="{A787CA79-C786-1945-90AC-2ED82CF6A086}" type="slidenum">
              <a:rPr lang="en-US"/>
              <a:t>2</a:t>
            </a:fld>
            <a:endParaRPr lang="en-US"/>
          </a:p>
        </p:txBody>
      </p:sp>
    </p:spTree>
    <p:extLst>
      <p:ext uri="{BB962C8B-B14F-4D97-AF65-F5344CB8AC3E}">
        <p14:creationId xmlns:p14="http://schemas.microsoft.com/office/powerpoint/2010/main" val="490759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C0971-0B0C-53EB-0D93-0D41F769A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D74F3-5C94-8D5E-9730-A06057F42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5E03C-B93D-C670-61B2-54D0CBC50547}"/>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CD50E3F9-0C81-C880-E68D-854C2752557A}"/>
              </a:ext>
            </a:extLst>
          </p:cNvPr>
          <p:cNvSpPr>
            <a:spLocks noGrp="1"/>
          </p:cNvSpPr>
          <p:nvPr>
            <p:ph type="sldNum" sz="quarter" idx="5"/>
          </p:nvPr>
        </p:nvSpPr>
        <p:spPr/>
        <p:txBody>
          <a:bodyPr/>
          <a:lstStyle/>
          <a:p>
            <a:fld id="{A787CA79-C786-1945-90AC-2ED82CF6A086}" type="slidenum">
              <a:rPr lang="en-US"/>
              <a:t>11</a:t>
            </a:fld>
            <a:endParaRPr lang="en-US"/>
          </a:p>
        </p:txBody>
      </p:sp>
    </p:spTree>
    <p:extLst>
      <p:ext uri="{BB962C8B-B14F-4D97-AF65-F5344CB8AC3E}">
        <p14:creationId xmlns:p14="http://schemas.microsoft.com/office/powerpoint/2010/main" val="245833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C6935-55D7-4BB0-9933-597D6BCED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5CDCA-0152-8D4E-FD1B-C71167C34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F5D6D-C3AF-2AFC-B7D4-F96F8FBAC151}"/>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4FB9EE08-FE82-4CB8-DE5A-7DF73546A855}"/>
              </a:ext>
            </a:extLst>
          </p:cNvPr>
          <p:cNvSpPr>
            <a:spLocks noGrp="1"/>
          </p:cNvSpPr>
          <p:nvPr>
            <p:ph type="sldNum" sz="quarter" idx="5"/>
          </p:nvPr>
        </p:nvSpPr>
        <p:spPr/>
        <p:txBody>
          <a:bodyPr/>
          <a:lstStyle/>
          <a:p>
            <a:fld id="{A787CA79-C786-1945-90AC-2ED82CF6A086}" type="slidenum">
              <a:rPr lang="en-US"/>
              <a:t>12</a:t>
            </a:fld>
            <a:endParaRPr lang="en-US"/>
          </a:p>
        </p:txBody>
      </p:sp>
    </p:spTree>
    <p:extLst>
      <p:ext uri="{BB962C8B-B14F-4D97-AF65-F5344CB8AC3E}">
        <p14:creationId xmlns:p14="http://schemas.microsoft.com/office/powerpoint/2010/main" val="1500317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A5A2B-8410-DC89-23FB-F8220EB36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53A1F-C291-2F38-9A71-57851450F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23B2C-2422-3E4B-8F68-99D10AE62715}"/>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D36A7B10-4D90-3AB2-837F-E2DF128ABEE7}"/>
              </a:ext>
            </a:extLst>
          </p:cNvPr>
          <p:cNvSpPr>
            <a:spLocks noGrp="1"/>
          </p:cNvSpPr>
          <p:nvPr>
            <p:ph type="sldNum" sz="quarter" idx="5"/>
          </p:nvPr>
        </p:nvSpPr>
        <p:spPr/>
        <p:txBody>
          <a:bodyPr/>
          <a:lstStyle/>
          <a:p>
            <a:fld id="{A787CA79-C786-1945-90AC-2ED82CF6A086}" type="slidenum">
              <a:rPr lang="en-US"/>
              <a:t>13</a:t>
            </a:fld>
            <a:endParaRPr lang="en-US"/>
          </a:p>
        </p:txBody>
      </p:sp>
    </p:spTree>
    <p:extLst>
      <p:ext uri="{BB962C8B-B14F-4D97-AF65-F5344CB8AC3E}">
        <p14:creationId xmlns:p14="http://schemas.microsoft.com/office/powerpoint/2010/main" val="271360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E0410-2839-1347-A3F3-64122066F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62F97-F091-FCAF-FEC1-B1B9741B0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C45AD-D5EE-4A24-7D68-D5F0DA52282B}"/>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6E48029C-D3D0-3EA8-AE40-610EF3039492}"/>
              </a:ext>
            </a:extLst>
          </p:cNvPr>
          <p:cNvSpPr>
            <a:spLocks noGrp="1"/>
          </p:cNvSpPr>
          <p:nvPr>
            <p:ph type="sldNum" sz="quarter" idx="5"/>
          </p:nvPr>
        </p:nvSpPr>
        <p:spPr/>
        <p:txBody>
          <a:bodyPr/>
          <a:lstStyle/>
          <a:p>
            <a:fld id="{A787CA79-C786-1945-90AC-2ED82CF6A086}" type="slidenum">
              <a:rPr lang="en-US"/>
              <a:t>14</a:t>
            </a:fld>
            <a:endParaRPr lang="en-US"/>
          </a:p>
        </p:txBody>
      </p:sp>
    </p:spTree>
    <p:extLst>
      <p:ext uri="{BB962C8B-B14F-4D97-AF65-F5344CB8AC3E}">
        <p14:creationId xmlns:p14="http://schemas.microsoft.com/office/powerpoint/2010/main" val="83819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68C3C-FE0B-D58A-30EB-8AD28CB8A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A6B11-491D-195D-7D70-31810B7A4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31502-7144-56CD-D41F-DBA27F02AC67}"/>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44A4EE73-8C40-9C6F-01EB-2AD1848567C7}"/>
              </a:ext>
            </a:extLst>
          </p:cNvPr>
          <p:cNvSpPr>
            <a:spLocks noGrp="1"/>
          </p:cNvSpPr>
          <p:nvPr>
            <p:ph type="sldNum" sz="quarter" idx="5"/>
          </p:nvPr>
        </p:nvSpPr>
        <p:spPr/>
        <p:txBody>
          <a:bodyPr/>
          <a:lstStyle/>
          <a:p>
            <a:fld id="{A787CA79-C786-1945-90AC-2ED82CF6A086}" type="slidenum">
              <a:rPr lang="en-US"/>
              <a:t>15</a:t>
            </a:fld>
            <a:endParaRPr lang="en-US"/>
          </a:p>
        </p:txBody>
      </p:sp>
    </p:spTree>
    <p:extLst>
      <p:ext uri="{BB962C8B-B14F-4D97-AF65-F5344CB8AC3E}">
        <p14:creationId xmlns:p14="http://schemas.microsoft.com/office/powerpoint/2010/main" val="1691898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2357D-60E7-FA33-A7A3-895367D1C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8C76F-E1AB-BBE3-AAA4-01497F065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05269-D004-EE5B-E3B3-18B88C5B6337}"/>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02410756-A2CF-DE2D-0D90-BA9DE8F91678}"/>
              </a:ext>
            </a:extLst>
          </p:cNvPr>
          <p:cNvSpPr>
            <a:spLocks noGrp="1"/>
          </p:cNvSpPr>
          <p:nvPr>
            <p:ph type="sldNum" sz="quarter" idx="5"/>
          </p:nvPr>
        </p:nvSpPr>
        <p:spPr/>
        <p:txBody>
          <a:bodyPr/>
          <a:lstStyle/>
          <a:p>
            <a:fld id="{A787CA79-C786-1945-90AC-2ED82CF6A086}" type="slidenum">
              <a:rPr lang="en-US"/>
              <a:t>16</a:t>
            </a:fld>
            <a:endParaRPr lang="en-US"/>
          </a:p>
        </p:txBody>
      </p:sp>
    </p:spTree>
    <p:extLst>
      <p:ext uri="{BB962C8B-B14F-4D97-AF65-F5344CB8AC3E}">
        <p14:creationId xmlns:p14="http://schemas.microsoft.com/office/powerpoint/2010/main" val="1979247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F248-592F-F1F7-6AE1-8646FC7AD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34877-842A-6D86-2144-00FE3C30A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62EFC-A25E-951D-50A8-8B905CFFD569}"/>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F08E020C-287A-002A-4193-FAE50161F091}"/>
              </a:ext>
            </a:extLst>
          </p:cNvPr>
          <p:cNvSpPr>
            <a:spLocks noGrp="1"/>
          </p:cNvSpPr>
          <p:nvPr>
            <p:ph type="sldNum" sz="quarter" idx="5"/>
          </p:nvPr>
        </p:nvSpPr>
        <p:spPr/>
        <p:txBody>
          <a:bodyPr/>
          <a:lstStyle/>
          <a:p>
            <a:fld id="{A787CA79-C786-1945-90AC-2ED82CF6A086}" type="slidenum">
              <a:rPr lang="en-US"/>
              <a:t>17</a:t>
            </a:fld>
            <a:endParaRPr lang="en-US"/>
          </a:p>
        </p:txBody>
      </p:sp>
    </p:spTree>
    <p:extLst>
      <p:ext uri="{BB962C8B-B14F-4D97-AF65-F5344CB8AC3E}">
        <p14:creationId xmlns:p14="http://schemas.microsoft.com/office/powerpoint/2010/main" val="510911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5A5FD-68A0-E6A9-EA79-F9BB32907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3C19A-73F8-FE3B-A710-0F0B546CA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0B3B3-5460-B0E1-C1D2-BFAB5E2A910D}"/>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6751487A-2885-D201-2A22-A1DAC5CBAFAE}"/>
              </a:ext>
            </a:extLst>
          </p:cNvPr>
          <p:cNvSpPr>
            <a:spLocks noGrp="1"/>
          </p:cNvSpPr>
          <p:nvPr>
            <p:ph type="sldNum" sz="quarter" idx="5"/>
          </p:nvPr>
        </p:nvSpPr>
        <p:spPr/>
        <p:txBody>
          <a:bodyPr/>
          <a:lstStyle/>
          <a:p>
            <a:fld id="{A787CA79-C786-1945-90AC-2ED82CF6A086}" type="slidenum">
              <a:rPr lang="en-US"/>
              <a:t>18</a:t>
            </a:fld>
            <a:endParaRPr lang="en-US"/>
          </a:p>
        </p:txBody>
      </p:sp>
    </p:spTree>
    <p:extLst>
      <p:ext uri="{BB962C8B-B14F-4D97-AF65-F5344CB8AC3E}">
        <p14:creationId xmlns:p14="http://schemas.microsoft.com/office/powerpoint/2010/main" val="1521549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F7BC8-9BD9-F7A1-F4D5-38479F725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ED7EA-D27A-1B1C-D6FB-40C31F43E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C8300-4786-F707-6CFC-9DE9AF88BE79}"/>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A260D355-9D8A-D120-4EA5-1E34D6F4A0AD}"/>
              </a:ext>
            </a:extLst>
          </p:cNvPr>
          <p:cNvSpPr>
            <a:spLocks noGrp="1"/>
          </p:cNvSpPr>
          <p:nvPr>
            <p:ph type="sldNum" sz="quarter" idx="5"/>
          </p:nvPr>
        </p:nvSpPr>
        <p:spPr/>
        <p:txBody>
          <a:bodyPr/>
          <a:lstStyle/>
          <a:p>
            <a:fld id="{A787CA79-C786-1945-90AC-2ED82CF6A086}" type="slidenum">
              <a:rPr lang="en-US"/>
              <a:t>19</a:t>
            </a:fld>
            <a:endParaRPr lang="en-US"/>
          </a:p>
        </p:txBody>
      </p:sp>
    </p:spTree>
    <p:extLst>
      <p:ext uri="{BB962C8B-B14F-4D97-AF65-F5344CB8AC3E}">
        <p14:creationId xmlns:p14="http://schemas.microsoft.com/office/powerpoint/2010/main" val="2598360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88172-1D7B-E609-7055-EBE052EFF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20CAE-5C99-8F54-4B3B-20DC39B8D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1840A-2E0D-BE92-CD22-F59E3326EA6D}"/>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B35BC520-0EB5-6E8A-6BC2-21814D5EEC0B}"/>
              </a:ext>
            </a:extLst>
          </p:cNvPr>
          <p:cNvSpPr>
            <a:spLocks noGrp="1"/>
          </p:cNvSpPr>
          <p:nvPr>
            <p:ph type="sldNum" sz="quarter" idx="5"/>
          </p:nvPr>
        </p:nvSpPr>
        <p:spPr/>
        <p:txBody>
          <a:bodyPr/>
          <a:lstStyle/>
          <a:p>
            <a:fld id="{A787CA79-C786-1945-90AC-2ED82CF6A086}" type="slidenum">
              <a:rPr lang="en-US"/>
              <a:t>20</a:t>
            </a:fld>
            <a:endParaRPr lang="en-US"/>
          </a:p>
        </p:txBody>
      </p:sp>
    </p:spTree>
    <p:extLst>
      <p:ext uri="{BB962C8B-B14F-4D97-AF65-F5344CB8AC3E}">
        <p14:creationId xmlns:p14="http://schemas.microsoft.com/office/powerpoint/2010/main" val="152853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4A1AC-1C02-11AB-662B-294E72593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D626A-866B-728E-370C-355CDBEE9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A06A7-BC46-D479-6A20-DCA332320E05}"/>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EC59471C-78EB-E69F-9E01-6A788EBCE85B}"/>
              </a:ext>
            </a:extLst>
          </p:cNvPr>
          <p:cNvSpPr>
            <a:spLocks noGrp="1"/>
          </p:cNvSpPr>
          <p:nvPr>
            <p:ph type="sldNum" sz="quarter" idx="5"/>
          </p:nvPr>
        </p:nvSpPr>
        <p:spPr/>
        <p:txBody>
          <a:bodyPr/>
          <a:lstStyle/>
          <a:p>
            <a:fld id="{A787CA79-C786-1945-90AC-2ED82CF6A086}" type="slidenum">
              <a:rPr lang="en-US"/>
              <a:t>3</a:t>
            </a:fld>
            <a:endParaRPr lang="en-US"/>
          </a:p>
        </p:txBody>
      </p:sp>
    </p:spTree>
    <p:extLst>
      <p:ext uri="{BB962C8B-B14F-4D97-AF65-F5344CB8AC3E}">
        <p14:creationId xmlns:p14="http://schemas.microsoft.com/office/powerpoint/2010/main" val="1690794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1BD43-019B-2B49-0391-455C172C6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4F467-065E-31D5-7B12-9C1250F8D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98207-9EA9-B57A-4D5D-D22F99F5CCCA}"/>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F58A3819-1CCB-93E4-0E41-6832DB026F3A}"/>
              </a:ext>
            </a:extLst>
          </p:cNvPr>
          <p:cNvSpPr>
            <a:spLocks noGrp="1"/>
          </p:cNvSpPr>
          <p:nvPr>
            <p:ph type="sldNum" sz="quarter" idx="5"/>
          </p:nvPr>
        </p:nvSpPr>
        <p:spPr/>
        <p:txBody>
          <a:bodyPr/>
          <a:lstStyle/>
          <a:p>
            <a:fld id="{A787CA79-C786-1945-90AC-2ED82CF6A086}" type="slidenum">
              <a:rPr lang="en-US"/>
              <a:t>21</a:t>
            </a:fld>
            <a:endParaRPr lang="en-US"/>
          </a:p>
        </p:txBody>
      </p:sp>
    </p:spTree>
    <p:extLst>
      <p:ext uri="{BB962C8B-B14F-4D97-AF65-F5344CB8AC3E}">
        <p14:creationId xmlns:p14="http://schemas.microsoft.com/office/powerpoint/2010/main" val="2633872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DB95C-0B2F-9A7F-8AF6-4956A92C1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E0BE0-4532-C24A-EFE3-37F9EC09E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EFF27-D85F-47C2-0EB1-569F0DA8B319}"/>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6F2BD6A5-02D3-7FB1-B640-485D8A63E211}"/>
              </a:ext>
            </a:extLst>
          </p:cNvPr>
          <p:cNvSpPr>
            <a:spLocks noGrp="1"/>
          </p:cNvSpPr>
          <p:nvPr>
            <p:ph type="sldNum" sz="quarter" idx="5"/>
          </p:nvPr>
        </p:nvSpPr>
        <p:spPr/>
        <p:txBody>
          <a:bodyPr/>
          <a:lstStyle/>
          <a:p>
            <a:fld id="{A787CA79-C786-1945-90AC-2ED82CF6A086}" type="slidenum">
              <a:rPr lang="en-US"/>
              <a:t>22</a:t>
            </a:fld>
            <a:endParaRPr lang="en-US"/>
          </a:p>
        </p:txBody>
      </p:sp>
    </p:spTree>
    <p:extLst>
      <p:ext uri="{BB962C8B-B14F-4D97-AF65-F5344CB8AC3E}">
        <p14:creationId xmlns:p14="http://schemas.microsoft.com/office/powerpoint/2010/main" val="1776021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AFD43-64B5-7833-EF8C-07FEDEC8A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DC225-41C4-0B43-3013-D3291D934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4FEE12-0B65-CAC4-74DC-AF1790690C40}"/>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080E7AA1-9461-5F8A-4466-9AF07E93BF8D}"/>
              </a:ext>
            </a:extLst>
          </p:cNvPr>
          <p:cNvSpPr>
            <a:spLocks noGrp="1"/>
          </p:cNvSpPr>
          <p:nvPr>
            <p:ph type="sldNum" sz="quarter" idx="5"/>
          </p:nvPr>
        </p:nvSpPr>
        <p:spPr/>
        <p:txBody>
          <a:bodyPr/>
          <a:lstStyle/>
          <a:p>
            <a:fld id="{A787CA79-C786-1945-90AC-2ED82CF6A086}" type="slidenum">
              <a:rPr lang="en-US"/>
              <a:t>23</a:t>
            </a:fld>
            <a:endParaRPr lang="en-US"/>
          </a:p>
        </p:txBody>
      </p:sp>
    </p:spTree>
    <p:extLst>
      <p:ext uri="{BB962C8B-B14F-4D97-AF65-F5344CB8AC3E}">
        <p14:creationId xmlns:p14="http://schemas.microsoft.com/office/powerpoint/2010/main" val="19141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978F7-840A-BB48-B840-F55EB9EB9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948FC-D6DC-16A8-1D39-C838FBC3B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0CAE1-19EE-54B8-FD24-629E53654168}"/>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E60566EE-F5B8-2CC9-5B4F-7DF09C5AC31A}"/>
              </a:ext>
            </a:extLst>
          </p:cNvPr>
          <p:cNvSpPr>
            <a:spLocks noGrp="1"/>
          </p:cNvSpPr>
          <p:nvPr>
            <p:ph type="sldNum" sz="quarter" idx="5"/>
          </p:nvPr>
        </p:nvSpPr>
        <p:spPr/>
        <p:txBody>
          <a:bodyPr/>
          <a:lstStyle/>
          <a:p>
            <a:fld id="{A787CA79-C786-1945-90AC-2ED82CF6A086}" type="slidenum">
              <a:rPr lang="en-US"/>
              <a:t>24</a:t>
            </a:fld>
            <a:endParaRPr lang="en-US"/>
          </a:p>
        </p:txBody>
      </p:sp>
    </p:spTree>
    <p:extLst>
      <p:ext uri="{BB962C8B-B14F-4D97-AF65-F5344CB8AC3E}">
        <p14:creationId xmlns:p14="http://schemas.microsoft.com/office/powerpoint/2010/main" val="3648577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90B77-9312-0F3F-9A13-6BAD69440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6BA47-3205-ADE4-C453-160E4D2CA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D735E-22ED-46AD-07FB-D7435B2CA7DF}"/>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55F3822B-AF10-1943-7BB9-576BBDE561DA}"/>
              </a:ext>
            </a:extLst>
          </p:cNvPr>
          <p:cNvSpPr>
            <a:spLocks noGrp="1"/>
          </p:cNvSpPr>
          <p:nvPr>
            <p:ph type="sldNum" sz="quarter" idx="5"/>
          </p:nvPr>
        </p:nvSpPr>
        <p:spPr/>
        <p:txBody>
          <a:bodyPr/>
          <a:lstStyle/>
          <a:p>
            <a:fld id="{A787CA79-C786-1945-90AC-2ED82CF6A086}" type="slidenum">
              <a:rPr lang="en-US"/>
              <a:t>25</a:t>
            </a:fld>
            <a:endParaRPr lang="en-US"/>
          </a:p>
        </p:txBody>
      </p:sp>
    </p:spTree>
    <p:extLst>
      <p:ext uri="{BB962C8B-B14F-4D97-AF65-F5344CB8AC3E}">
        <p14:creationId xmlns:p14="http://schemas.microsoft.com/office/powerpoint/2010/main" val="2558499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Lets diving into the details of the knowledge distribution patterns</a:t>
            </a:r>
          </a:p>
          <a:p>
            <a:endParaRPr lang="en-US" altLang="zh-CN"/>
          </a:p>
          <a:p>
            <a:r>
              <a:rPr lang="en-US" altLang="zh-CN"/>
              <a:t>Remember we have decode the each layer next token prediction distribution , Here we show the </a:t>
            </a:r>
            <a:r>
              <a:rPr lang="zh-CN" altLang="en-US" sz="1200" i="0"/>
              <a:t>Jensen-Shannon Divergence  </a:t>
            </a:r>
            <a:r>
              <a:rPr lang="en-US" altLang="zh-CN" sz="1200" i="0"/>
              <a:t>between </a:t>
            </a:r>
            <a:r>
              <a:rPr lang="zh-CN" altLang="en-US" sz="1200" i="0"/>
              <a:t>the early exiting output distributions and the final layer output distribution</a:t>
            </a:r>
            <a:r>
              <a:rPr lang="en-US" altLang="zh-CN" sz="1200" i="0"/>
              <a:t>. The model has 32 layers so there are 31 indicate the layer indices and the value represent the </a:t>
            </a:r>
            <a:r>
              <a:rPr lang="en-US" altLang="zh-CN" sz="1200" i="0" err="1"/>
              <a:t>diffenerece</a:t>
            </a:r>
            <a:r>
              <a:rPr lang="en-US" altLang="zh-CN" sz="1200" i="0"/>
              <a:t> between the intermediate prediction and the final predictions. </a:t>
            </a:r>
          </a:p>
          <a:p>
            <a:endParaRPr lang="en-US" altLang="zh-CN"/>
          </a:p>
          <a:p>
            <a:r>
              <a:rPr lang="en-US" altLang="zh-CN"/>
              <a:t>We can find two pattern here , first is that </a:t>
            </a:r>
          </a:p>
          <a:p>
            <a:r>
              <a:rPr lang="en-US" altLang="zh-CN" b="1"/>
              <a:t>Pattern #1:</a:t>
            </a:r>
            <a:r>
              <a:rPr lang="en-US" altLang="zh-CN"/>
              <a:t>The first type of pattern is when predicting important name entities or dates, such as Wole Soyinka and 1986 in Figure , which require factual knowledge. We observe the calculated JSD would be still extremely high in the higher layers. This pattern indicates that the model is still changing its predictions in the last few layers, and potentially injecting more factual knowledge into the predictions.</a:t>
            </a:r>
          </a:p>
          <a:p>
            <a:r>
              <a:rPr lang="en-US" altLang="zh-CN" b="1"/>
              <a:t>Pattern #2: </a:t>
            </a:r>
            <a:r>
              <a:rPr lang="en-US" altLang="zh-CN"/>
              <a:t>The second type of pattern is when predicting function words, such as was, the, to, in, and the tokens that are copied from the input question, such as first Nigerian, Nobel Prize. When predicting these “easy” tokens, we can observe that the JSD becomes very small from the middle of the layers. This finding indicates that the model has already decided what token to generate in the early layers, so it just keeps the output distribution almost unchanged in the higher layers.</a:t>
            </a:r>
            <a:endParaRPr lang="zh-CN" altLang="en-US"/>
          </a:p>
          <a:p>
            <a:endParaRPr lang="zh-CN" altLang="en-US"/>
          </a:p>
        </p:txBody>
      </p:sp>
      <p:sp>
        <p:nvSpPr>
          <p:cNvPr id="4" name="灯片编号占位符 3"/>
          <p:cNvSpPr>
            <a:spLocks noGrp="1"/>
          </p:cNvSpPr>
          <p:nvPr>
            <p:ph type="sldNum" sz="quarter" idx="5"/>
          </p:nvPr>
        </p:nvSpPr>
        <p:spPr/>
        <p:txBody>
          <a:bodyPr/>
          <a:lstStyle/>
          <a:p>
            <a:fld id="{E5269EB1-FB43-484A-8C14-5DE0D39DB1DF}" type="slidenum">
              <a:rPr lang="zh-CN" altLang="en-US" smtClean="0"/>
              <a:pPr/>
              <a:t>26</a:t>
            </a:fld>
            <a:endParaRPr lang="zh-CN" altLang="en-US"/>
          </a:p>
        </p:txBody>
      </p:sp>
    </p:spTree>
    <p:extLst>
      <p:ext uri="{BB962C8B-B14F-4D97-AF65-F5344CB8AC3E}">
        <p14:creationId xmlns:p14="http://schemas.microsoft.com/office/powerpoint/2010/main" val="2068306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With previous </a:t>
            </a:r>
            <a:r>
              <a:rPr lang="en-US" altLang="zh-CN" err="1"/>
              <a:t>discoved</a:t>
            </a:r>
            <a:r>
              <a:rPr lang="en-US" altLang="zh-CN"/>
              <a:t> pattern , the author first proposed: a  DYNAMIC PREMATURE LAYER SELECTION </a:t>
            </a:r>
          </a:p>
          <a:p>
            <a:endParaRPr lang="en-US" altLang="zh-CN"/>
          </a:p>
          <a:p>
            <a:endParaRPr lang="en-US" altLang="zh-CN"/>
          </a:p>
          <a:p>
            <a:r>
              <a:rPr lang="en-US" altLang="zh-CN"/>
              <a:t>Dynamic layer selection compute JS divergence distance between each next-word distributions from the early layer distribution </a:t>
            </a:r>
            <a:r>
              <a:rPr lang="en-US" altLang="zh-CN" err="1"/>
              <a:t>qj</a:t>
            </a:r>
            <a:r>
              <a:rPr lang="en-US" altLang="zh-CN"/>
              <a:t> with final layer distribution </a:t>
            </a:r>
            <a:r>
              <a:rPr lang="en-US" altLang="zh-CN" err="1"/>
              <a:t>qN</a:t>
            </a:r>
            <a:r>
              <a:rPr lang="en-US" altLang="zh-CN"/>
              <a:t>, and select the most different candidate early layer output.  this strategy enables the model to choose the most appropriate premature </a:t>
            </a:r>
            <a:r>
              <a:rPr lang="en-US" altLang="zh-CN" b="1"/>
              <a:t>layer depending on the complexity and difficulty of each token</a:t>
            </a:r>
            <a:r>
              <a:rPr lang="en-US" altLang="zh-CN"/>
              <a:t>, thereby making better use of the knowledge learned by the different layers of the transformer model.</a:t>
            </a:r>
          </a:p>
        </p:txBody>
      </p:sp>
      <p:sp>
        <p:nvSpPr>
          <p:cNvPr id="4" name="灯片编号占位符 3"/>
          <p:cNvSpPr>
            <a:spLocks noGrp="1"/>
          </p:cNvSpPr>
          <p:nvPr>
            <p:ph type="sldNum" sz="quarter" idx="5"/>
          </p:nvPr>
        </p:nvSpPr>
        <p:spPr/>
        <p:txBody>
          <a:bodyPr/>
          <a:lstStyle/>
          <a:p>
            <a:fld id="{E5269EB1-FB43-484A-8C14-5DE0D39DB1DF}" type="slidenum">
              <a:rPr lang="zh-CN" altLang="en-US" smtClean="0"/>
              <a:pPr/>
              <a:t>27</a:t>
            </a:fld>
            <a:endParaRPr lang="zh-CN" altLang="en-US"/>
          </a:p>
        </p:txBody>
      </p:sp>
    </p:spTree>
    <p:extLst>
      <p:ext uri="{BB962C8B-B14F-4D97-AF65-F5344CB8AC3E}">
        <p14:creationId xmlns:p14="http://schemas.microsoft.com/office/powerpoint/2010/main" val="1606248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a:solidFill>
                  <a:srgbClr val="333333"/>
                </a:solidFill>
                <a:effectLst/>
                <a:latin typeface="Noto Sans" panose="020B0502040504020204" pitchFamily="34" charset="0"/>
              </a:rPr>
              <a:t>We can see a example from this illustration, when we contrastive those two distribution, we will get the output distribution on the right side. In short if the token probability is growing up, it will be amplified by this contrasting prediction method</a:t>
            </a:r>
            <a:endParaRPr lang="en-US" altLang="zh-CN" sz="1200" b="1" i="0">
              <a:solidFill>
                <a:srgbClr val="333333"/>
              </a:solidFill>
              <a:effectLst/>
              <a:latin typeface="Noto Sans" panose="020B0502040504020204" pitchFamily="34" charset="0"/>
            </a:endParaRPr>
          </a:p>
          <a:p>
            <a:endParaRPr lang="en-US" altLang="zh-CN" sz="1200" b="1" i="0">
              <a:solidFill>
                <a:srgbClr val="333333"/>
              </a:solidFill>
              <a:effectLst/>
              <a:latin typeface="Noto Sans" panose="020B0502040504020204" pitchFamily="34" charset="0"/>
            </a:endParaRPr>
          </a:p>
          <a:p>
            <a:endParaRPr lang="en-US" altLang="zh-CN" sz="1200" b="1" i="0">
              <a:solidFill>
                <a:srgbClr val="333333"/>
              </a:solidFill>
              <a:effectLst/>
              <a:latin typeface="Noto Sans" panose="020B0502040504020204" pitchFamily="34" charset="0"/>
            </a:endParaRPr>
          </a:p>
          <a:p>
            <a:endParaRPr lang="en-US" altLang="zh-CN" sz="1200" b="1" i="0">
              <a:solidFill>
                <a:srgbClr val="333333"/>
              </a:solidFill>
              <a:effectLst/>
              <a:latin typeface="Noto Sans" panose="020B0502040504020204" pitchFamily="34" charset="0"/>
            </a:endParaRPr>
          </a:p>
          <a:p>
            <a:endParaRPr lang="en-US" altLang="zh-CN" b="0" i="0">
              <a:solidFill>
                <a:srgbClr val="333333"/>
              </a:solidFill>
              <a:effectLst/>
              <a:latin typeface="Noto Sans" panose="020B0502040504020204" pitchFamily="34" charset="0"/>
            </a:endParaRPr>
          </a:p>
          <a:p>
            <a:r>
              <a:rPr lang="en-US" altLang="zh-CN" b="0" i="0">
                <a:solidFill>
                  <a:srgbClr val="333333"/>
                </a:solidFill>
                <a:effectLst/>
                <a:latin typeface="Noto Sans" panose="020B0502040504020204" pitchFamily="34" charset="0"/>
              </a:rPr>
              <a:t>most people tried </a:t>
            </a:r>
            <a:r>
              <a:rPr lang="en-US" altLang="zh-CN" b="0" i="0" err="1">
                <a:solidFill>
                  <a:srgbClr val="333333"/>
                </a:solidFill>
                <a:effectLst/>
                <a:latin typeface="Noto Sans" panose="020B0502040504020204" pitchFamily="34" charset="0"/>
              </a:rPr>
              <a:t>constrative</a:t>
            </a:r>
            <a:r>
              <a:rPr lang="en-US" altLang="zh-CN" b="0" i="0">
                <a:solidFill>
                  <a:srgbClr val="333333"/>
                </a:solidFill>
                <a:effectLst/>
                <a:latin typeface="Noto Sans" panose="020B0502040504020204" pitchFamily="34" charset="0"/>
              </a:rPr>
              <a:t> decoding with a smaller model as the weaker amateur model. In this work, the earlier layer is used as the premature part. It is good to see the other approach.</a:t>
            </a:r>
          </a:p>
          <a:p>
            <a:endParaRPr lang="en-US" altLang="zh-CN" b="0" i="0">
              <a:solidFill>
                <a:srgbClr val="333333"/>
              </a:solidFill>
              <a:effectLst/>
              <a:latin typeface="Noto Sans" panose="020B0502040504020204" pitchFamily="34" charset="0"/>
            </a:endParaRPr>
          </a:p>
          <a:p>
            <a:endParaRPr lang="en-US" altLang="zh-CN" b="0" i="0">
              <a:solidFill>
                <a:srgbClr val="333333"/>
              </a:solidFill>
              <a:effectLst/>
              <a:latin typeface="Noto Sans" panose="020B0502040504020204" pitchFamily="34" charset="0"/>
            </a:endParaRPr>
          </a:p>
          <a:p>
            <a:endParaRPr lang="en-US" altLang="zh-CN" b="0" i="0">
              <a:solidFill>
                <a:srgbClr val="333333"/>
              </a:solidFill>
              <a:effectLst/>
              <a:latin typeface="Noto Sans" panose="020B0502040504020204" pitchFamily="34" charset="0"/>
            </a:endParaRPr>
          </a:p>
          <a:p>
            <a:endParaRPr lang="en-US" altLang="zh-CN" b="0" i="0">
              <a:solidFill>
                <a:srgbClr val="333333"/>
              </a:solidFill>
              <a:effectLst/>
              <a:latin typeface="Noto Sans" panose="020B0502040504020204" pitchFamily="34" charset="0"/>
            </a:endParaRPr>
          </a:p>
        </p:txBody>
      </p:sp>
      <p:sp>
        <p:nvSpPr>
          <p:cNvPr id="4" name="灯片编号占位符 3"/>
          <p:cNvSpPr>
            <a:spLocks noGrp="1"/>
          </p:cNvSpPr>
          <p:nvPr>
            <p:ph type="sldNum" sz="quarter" idx="5"/>
          </p:nvPr>
        </p:nvSpPr>
        <p:spPr/>
        <p:txBody>
          <a:bodyPr/>
          <a:lstStyle/>
          <a:p>
            <a:fld id="{E5269EB1-FB43-484A-8C14-5DE0D39DB1DF}" type="slidenum">
              <a:rPr lang="zh-CN" altLang="en-US" smtClean="0"/>
              <a:pPr/>
              <a:t>28</a:t>
            </a:fld>
            <a:endParaRPr lang="zh-CN" altLang="en-US"/>
          </a:p>
        </p:txBody>
      </p:sp>
    </p:spTree>
    <p:extLst>
      <p:ext uri="{BB962C8B-B14F-4D97-AF65-F5344CB8AC3E}">
        <p14:creationId xmlns:p14="http://schemas.microsoft.com/office/powerpoint/2010/main" val="1211471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Results in Table show significant performance improvement for </a:t>
            </a:r>
            <a:r>
              <a:rPr lang="en-US" altLang="zh-CN" err="1"/>
              <a:t>LLaMA</a:t>
            </a:r>
            <a:r>
              <a:rPr lang="en-US" altLang="zh-CN"/>
              <a:t> models in four sizes, Dola outperforming competitive methods ITI and CD regardless of the model size</a:t>
            </a:r>
          </a:p>
          <a:p>
            <a:endParaRPr lang="en-US" altLang="zh-CN"/>
          </a:p>
          <a:p>
            <a:endParaRPr lang="en-US" altLang="zh-CN"/>
          </a:p>
          <a:p>
            <a:r>
              <a:rPr lang="en-US" altLang="zh-CN"/>
              <a:t>Pairwise comparisons rated by GPT-4 are shown in the Figure , here we can see that </a:t>
            </a:r>
            <a:r>
              <a:rPr lang="en-US" altLang="zh-CN" err="1"/>
              <a:t>DoLa</a:t>
            </a:r>
            <a:r>
              <a:rPr lang="en-US" altLang="zh-CN"/>
              <a:t> notably outperforms the baseline, especially in the 13B and 33B models. This indicates </a:t>
            </a:r>
            <a:r>
              <a:rPr lang="en-US" altLang="zh-CN" err="1"/>
              <a:t>DoLa</a:t>
            </a:r>
            <a:r>
              <a:rPr lang="en-US" altLang="zh-CN"/>
              <a:t> is effective even in open-ended chatbot scenarios.</a:t>
            </a:r>
          </a:p>
          <a:p>
            <a:endParaRPr lang="en-US" altLang="zh-CN"/>
          </a:p>
          <a:p>
            <a:endParaRPr lang="en-US" altLang="zh-CN"/>
          </a:p>
          <a:p>
            <a:endParaRPr lang="en-US" altLang="zh-CN"/>
          </a:p>
          <a:p>
            <a:pPr algn="l">
              <a:buFont typeface="Arial" panose="020B0604020202020204" pitchFamily="34" charset="0"/>
              <a:buChar char="•"/>
            </a:pPr>
            <a:r>
              <a:rPr lang="en-US" altLang="zh-CN" b="1" i="0">
                <a:solidFill>
                  <a:srgbClr val="1F2328"/>
                </a:solidFill>
                <a:effectLst/>
                <a:latin typeface="-apple-system"/>
              </a:rPr>
              <a:t>MC1 (Single-true)</a:t>
            </a:r>
            <a:r>
              <a:rPr lang="en-US" altLang="zh-CN" b="0" i="0">
                <a:solidFill>
                  <a:srgbClr val="1F2328"/>
                </a:solidFill>
                <a:effectLst/>
                <a:latin typeface="-apple-system"/>
              </a:rPr>
              <a:t>: Given a question and 4-5 answer choices, select the only correct answer. The model's selection is the answer choice to which it assigns the highest log-probability of completion following the question, independent of the other answer choices. The score is the simple accuracy across all questions.</a:t>
            </a:r>
          </a:p>
          <a:p>
            <a:pPr algn="l">
              <a:buFont typeface="Arial" panose="020B0604020202020204" pitchFamily="34" charset="0"/>
              <a:buChar char="•"/>
            </a:pPr>
            <a:r>
              <a:rPr lang="en-US" altLang="zh-CN" b="1" i="0">
                <a:solidFill>
                  <a:srgbClr val="1F2328"/>
                </a:solidFill>
                <a:effectLst/>
                <a:latin typeface="-apple-system"/>
              </a:rPr>
              <a:t>MC2 (Multi-true)</a:t>
            </a:r>
            <a:r>
              <a:rPr lang="en-US" altLang="zh-CN" b="0" i="0">
                <a:solidFill>
                  <a:srgbClr val="1F2328"/>
                </a:solidFill>
                <a:effectLst/>
                <a:latin typeface="-apple-system"/>
              </a:rPr>
              <a:t>: Given a question and multiple true / false reference answers, the score is the normalized total probability assigned to the set of true answers.</a:t>
            </a:r>
          </a:p>
          <a:p>
            <a:endParaRPr lang="zh-CN" altLang="en-US"/>
          </a:p>
        </p:txBody>
      </p:sp>
      <p:sp>
        <p:nvSpPr>
          <p:cNvPr id="4" name="灯片编号占位符 3"/>
          <p:cNvSpPr>
            <a:spLocks noGrp="1"/>
          </p:cNvSpPr>
          <p:nvPr>
            <p:ph type="sldNum" sz="quarter" idx="5"/>
          </p:nvPr>
        </p:nvSpPr>
        <p:spPr/>
        <p:txBody>
          <a:bodyPr/>
          <a:lstStyle/>
          <a:p>
            <a:fld id="{E5269EB1-FB43-484A-8C14-5DE0D39DB1DF}" type="slidenum">
              <a:rPr lang="zh-CN" altLang="en-US" smtClean="0"/>
              <a:pPr/>
              <a:t>29</a:t>
            </a:fld>
            <a:endParaRPr lang="zh-CN" altLang="en-US"/>
          </a:p>
        </p:txBody>
      </p:sp>
    </p:spTree>
    <p:extLst>
      <p:ext uri="{BB962C8B-B14F-4D97-AF65-F5344CB8AC3E}">
        <p14:creationId xmlns:p14="http://schemas.microsoft.com/office/powerpoint/2010/main" val="1076416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DoLa </a:t>
            </a:r>
            <a:r>
              <a:rPr lang="en-US" altLang="zh-CN"/>
              <a:t>only </a:t>
            </a:r>
            <a:r>
              <a:rPr lang="zh-CN" altLang="en-US"/>
              <a:t>increases the decoding time by a factor from 1.01 to 1.08.</a:t>
            </a:r>
          </a:p>
          <a:p>
            <a:endParaRPr lang="en-US" altLang="zh-CN"/>
          </a:p>
          <a:p>
            <a:endParaRPr lang="en-US" altLang="zh-CN"/>
          </a:p>
          <a:p>
            <a:r>
              <a:rPr lang="en-US" altLang="zh-CN"/>
              <a:t>In the first example, the baseline produces the plausible but incorrect date ”July 4, 1776,” while </a:t>
            </a:r>
            <a:r>
              <a:rPr lang="en-US" altLang="zh-CN" err="1"/>
              <a:t>DoLa</a:t>
            </a:r>
            <a:r>
              <a:rPr lang="en-US" altLang="zh-CN"/>
              <a:t> outputs the correct ”August 2, 1776.” In the second example, the baseline offers the false advice ”wait 24 hours before filing a missing person report,” countered by </a:t>
            </a:r>
            <a:r>
              <a:rPr lang="en-US" altLang="zh-CN" err="1"/>
              <a:t>DoLa</a:t>
            </a:r>
            <a:r>
              <a:rPr lang="en-US" altLang="zh-CN"/>
              <a:t>’ truthful response. These instances highlight </a:t>
            </a:r>
            <a:r>
              <a:rPr lang="en-US" altLang="zh-CN" err="1"/>
              <a:t>DoLa</a:t>
            </a:r>
            <a:r>
              <a:rPr lang="en-US" altLang="zh-CN"/>
              <a:t>’ effectiveness in avoiding the generation of false information</a:t>
            </a:r>
            <a:endParaRPr lang="zh-CN" altLang="en-US"/>
          </a:p>
        </p:txBody>
      </p:sp>
      <p:sp>
        <p:nvSpPr>
          <p:cNvPr id="4" name="灯片编号占位符 3"/>
          <p:cNvSpPr>
            <a:spLocks noGrp="1"/>
          </p:cNvSpPr>
          <p:nvPr>
            <p:ph type="sldNum" sz="quarter" idx="5"/>
          </p:nvPr>
        </p:nvSpPr>
        <p:spPr/>
        <p:txBody>
          <a:bodyPr/>
          <a:lstStyle/>
          <a:p>
            <a:fld id="{E5269EB1-FB43-484A-8C14-5DE0D39DB1DF}" type="slidenum">
              <a:rPr lang="zh-CN" altLang="en-US" smtClean="0"/>
              <a:pPr/>
              <a:t>30</a:t>
            </a:fld>
            <a:endParaRPr lang="zh-CN" altLang="en-US"/>
          </a:p>
        </p:txBody>
      </p:sp>
    </p:spTree>
    <p:extLst>
      <p:ext uri="{BB962C8B-B14F-4D97-AF65-F5344CB8AC3E}">
        <p14:creationId xmlns:p14="http://schemas.microsoft.com/office/powerpoint/2010/main" val="172932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D976C-B3C8-6F28-AB56-3B9E2F6E5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C884E-57D4-07D5-AE5B-D7B9A4F2A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AC3CC-99F0-9ABF-51B1-B6BFD0B8F806}"/>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E92FCA5B-1223-FCDC-4A0D-18CAD76E0C4C}"/>
              </a:ext>
            </a:extLst>
          </p:cNvPr>
          <p:cNvSpPr>
            <a:spLocks noGrp="1"/>
          </p:cNvSpPr>
          <p:nvPr>
            <p:ph type="sldNum" sz="quarter" idx="5"/>
          </p:nvPr>
        </p:nvSpPr>
        <p:spPr/>
        <p:txBody>
          <a:bodyPr/>
          <a:lstStyle/>
          <a:p>
            <a:fld id="{A787CA79-C786-1945-90AC-2ED82CF6A086}" type="slidenum">
              <a:rPr lang="en-US"/>
              <a:t>4</a:t>
            </a:fld>
            <a:endParaRPr lang="en-US"/>
          </a:p>
        </p:txBody>
      </p:sp>
    </p:spTree>
    <p:extLst>
      <p:ext uri="{BB962C8B-B14F-4D97-AF65-F5344CB8AC3E}">
        <p14:creationId xmlns:p14="http://schemas.microsoft.com/office/powerpoint/2010/main" val="2504286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a:t>contrastive output distribution that amplifies the difference between the output probabilities when a model is used with and without context.</a:t>
                </a:r>
              </a:p>
              <a:p>
                <a:endParaRPr lang="en-US" altLang="zh-CN"/>
              </a:p>
              <a:p>
                <a:r>
                  <a:rPr lang="en-US" altLang="zh-CN"/>
                  <a:t>Given a language model θ, an input query x, and a context c that contains some external knowledge unfamiliar or in conflict to the model’s prior knowledge, we ask our model θ to generate a response y given the </a:t>
                </a:r>
                <a:r>
                  <a:rPr lang="en-US" altLang="zh-CN" err="1"/>
                  <a:t>the</a:t>
                </a:r>
                <a:r>
                  <a:rPr lang="en-US" altLang="zh-CN"/>
                  <a:t> query and context.</a:t>
                </a:r>
              </a:p>
              <a:p>
                <a:endParaRPr lang="en-US" altLang="zh-CN"/>
              </a:p>
              <a:p>
                <a14:m>
                  <m:oMath xmlns:m="http://schemas.openxmlformats.org/officeDocument/2006/math">
                    <m:func>
                      <m:funcPr>
                        <m:ctrlPr>
                          <a:rPr lang="zh-CN" altLang="en-US" i="1" smtClean="0">
                            <a:latin typeface="Cambria Math" panose="02040503050406030204" pitchFamily="18" charset="0"/>
                          </a:rPr>
                        </m:ctrlPr>
                      </m:funcPr>
                      <m:fName>
                        <m:sSub>
                          <m:sSubPr>
                            <m:ctrlPr>
                              <a:rPr lang="zh-CN" altLang="en-US" i="1">
                                <a:solidFill>
                                  <a:srgbClr val="836967"/>
                                </a:solidFill>
                                <a:latin typeface="Cambria Math" panose="02040503050406030204" pitchFamily="18" charset="0"/>
                              </a:rPr>
                            </m:ctrlPr>
                          </m:sSubPr>
                          <m:e>
                            <m:r>
                              <m:rPr>
                                <m:sty m:val="p"/>
                              </m:rPr>
                              <a:rPr lang="zh-CN" altLang="en-US" i="0">
                                <a:latin typeface="Cambria Math" panose="02040503050406030204" pitchFamily="18" charset="0"/>
                              </a:rPr>
                              <m:t>logit</m:t>
                            </m:r>
                          </m:e>
                          <m:sub>
                            <m:r>
                              <a:rPr lang="zh-CN" altLang="en-US" i="1">
                                <a:latin typeface="Cambria Math" panose="02040503050406030204" pitchFamily="18" charset="0"/>
                              </a:rPr>
                              <m:t>𝜃</m:t>
                            </m:r>
                          </m:sub>
                        </m:sSub>
                      </m:fName>
                      <m:e>
                        <m:d>
                          <m:dPr>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𝑦</m:t>
                                </m:r>
                              </m:e>
                              <m:sub>
                                <m:r>
                                  <a:rPr lang="zh-CN" altLang="en-US" i="1">
                                    <a:latin typeface="Cambria Math" panose="02040503050406030204" pitchFamily="18" charset="0"/>
                                  </a:rPr>
                                  <m:t>𝑡</m:t>
                                </m:r>
                              </m:sub>
                            </m:sSub>
                            <m:r>
                              <a:rPr lang="zh-CN" altLang="en-US" i="0">
                                <a:latin typeface="Cambria Math" panose="02040503050406030204" pitchFamily="18" charset="0"/>
                              </a:rPr>
                              <m:t>∣</m:t>
                            </m:r>
                            <m:r>
                              <a:rPr lang="zh-CN" altLang="en-US" b="1" i="1">
                                <a:latin typeface="Cambria Math" panose="02040503050406030204" pitchFamily="18" charset="0"/>
                              </a:rPr>
                              <m:t>𝒄</m:t>
                            </m:r>
                            <m:r>
                              <a:rPr lang="zh-CN" altLang="en-US" b="0" i="0">
                                <a:latin typeface="Cambria Math" panose="02040503050406030204" pitchFamily="18" charset="0"/>
                              </a:rPr>
                              <m:t>,</m:t>
                            </m:r>
                            <m:r>
                              <a:rPr lang="zh-CN" altLang="en-US" b="1" i="1">
                                <a:latin typeface="Cambria Math" panose="02040503050406030204" pitchFamily="18" charset="0"/>
                              </a:rPr>
                              <m:t>𝒙</m:t>
                            </m:r>
                            <m:r>
                              <a:rPr lang="zh-CN" altLang="en-US" b="0" i="0">
                                <a:latin typeface="Cambria Math" panose="02040503050406030204" pitchFamily="18" charset="0"/>
                              </a:rPr>
                              <m:t>,</m:t>
                            </m:r>
                            <m:sSub>
                              <m:sSubPr>
                                <m:ctrlPr>
                                  <a:rPr lang="zh-CN" altLang="en-US" b="0" i="1">
                                    <a:solidFill>
                                      <a:srgbClr val="836967"/>
                                    </a:solidFill>
                                    <a:latin typeface="Cambria Math" panose="02040503050406030204" pitchFamily="18" charset="0"/>
                                  </a:rPr>
                                </m:ctrlPr>
                              </m:sSubPr>
                              <m:e>
                                <m:r>
                                  <a:rPr lang="zh-CN" altLang="en-US" b="1" i="1">
                                    <a:latin typeface="Cambria Math" panose="02040503050406030204" pitchFamily="18" charset="0"/>
                                  </a:rPr>
                                  <m:t>𝒚</m:t>
                                </m:r>
                              </m:e>
                              <m:sub>
                                <m:r>
                                  <a:rPr lang="zh-CN" altLang="en-US" b="0" i="0">
                                    <a:latin typeface="Cambria Math" panose="02040503050406030204" pitchFamily="18" charset="0"/>
                                  </a:rPr>
                                  <m:t>&lt;</m:t>
                                </m:r>
                                <m:r>
                                  <a:rPr lang="zh-CN" altLang="en-US" b="0" i="1">
                                    <a:latin typeface="Cambria Math" panose="02040503050406030204" pitchFamily="18" charset="0"/>
                                  </a:rPr>
                                  <m:t>𝑡</m:t>
                                </m:r>
                              </m:sub>
                            </m:sSub>
                          </m:e>
                        </m:d>
                      </m:e>
                    </m:func>
                  </m:oMath>
                </a14:m>
                <a:r>
                  <a:rPr lang="en-US" altLang="zh-CN"/>
                  <a:t> : The response can be directly sampled (autoregressively) from the probability distribution conditioned on query x and context c:</a:t>
                </a:r>
              </a:p>
              <a:p>
                <a:endParaRPr lang="en-US" altLang="zh-CN"/>
              </a:p>
              <a:p>
                <a:r>
                  <a:rPr lang="en-US" altLang="zh-CN"/>
                  <a:t>However, in cases where the context c contains knowledge that is out-of-distribution with respect to θ, we hypothesize that the model can struggle to effectively attend to c and overly rely on the prior knowledge encoded in θ.</a:t>
                </a:r>
              </a:p>
              <a:p>
                <a:endParaRPr lang="en-US" altLang="zh-CN"/>
              </a:p>
              <a:p>
                <a:r>
                  <a:rPr lang="en-US" altLang="zh-CN"/>
                  <a:t>For instance, as illustrated in Figure 1, when the context c states “Argentina won the FIFA World Cups in 1978, 1986 and 2022 ...”, it contradicts the LM’s outdated prior knowledge that Argentina has won the World Cup twice. The language model may still incorrectly predict “Two” even when presented with the context c and the query x.</a:t>
                </a:r>
              </a:p>
              <a:p>
                <a:endParaRPr lang="en-US" altLang="zh-CN"/>
              </a:p>
              <a:p>
                <a:r>
                  <a:rPr lang="en-US" altLang="zh-CN"/>
                  <a:t>outputs that become much more likely when the context is included are preferred</a:t>
                </a:r>
                <a:endParaRPr lang="zh-CN" altLang="en-US"/>
              </a:p>
            </p:txBody>
          </p:sp>
        </mc:Choice>
        <mc:Fallback xmlns="">
          <p:sp>
            <p:nvSpPr>
              <p:cNvPr id="3" name="备注占位符 2"/>
              <p:cNvSpPr>
                <a:spLocks noGrp="1"/>
              </p:cNvSpPr>
              <p:nvPr>
                <p:ph type="body" idx="1"/>
              </p:nvPr>
            </p:nvSpPr>
            <p:spPr/>
            <p:txBody>
              <a:bodyPr/>
              <a:lstStyle/>
              <a:p>
                <a:r>
                  <a:rPr lang="en-US" altLang="zh-CN"/>
                  <a:t>contrastive output distribution that amplifies the difference between the output probabilities when a model is used with and without context.</a:t>
                </a:r>
              </a:p>
              <a:p>
                <a:endParaRPr lang="en-US" altLang="zh-CN"/>
              </a:p>
              <a:p>
                <a:r>
                  <a:rPr lang="en-US" altLang="zh-CN"/>
                  <a:t>Given a language model θ, an input query x, and a context c that contains some external knowledge unfamiliar or in conflict to the model’s prior knowledge, we ask our model θ to generate a response y given the </a:t>
                </a:r>
                <a:r>
                  <a:rPr lang="en-US" altLang="zh-CN" err="1"/>
                  <a:t>the</a:t>
                </a:r>
                <a:r>
                  <a:rPr lang="en-US" altLang="zh-CN"/>
                  <a:t> query and context.</a:t>
                </a:r>
              </a:p>
              <a:p>
                <a:endParaRPr lang="en-US" altLang="zh-CN"/>
              </a:p>
              <a:p>
                <a:r>
                  <a:rPr lang="zh-CN" altLang="en-US" i="0">
                    <a:latin typeface="Cambria Math" panose="02040503050406030204" pitchFamily="18" charset="0"/>
                  </a:rPr>
                  <a:t>logit</a:t>
                </a:r>
                <a:r>
                  <a:rPr lang="zh-CN" altLang="en-US" i="0">
                    <a:solidFill>
                      <a:srgbClr val="836967"/>
                    </a:solidFill>
                    <a:latin typeface="Cambria Math" panose="02040503050406030204" pitchFamily="18" charset="0"/>
                  </a:rPr>
                  <a:t>_</a:t>
                </a:r>
                <a:r>
                  <a:rPr lang="zh-CN" altLang="en-US" i="0">
                    <a:latin typeface="Cambria Math" panose="02040503050406030204" pitchFamily="18" charset="0"/>
                  </a:rPr>
                  <a:t>𝜃⁡</a:t>
                </a:r>
                <a:r>
                  <a:rPr lang="zh-CN" altLang="en-US" i="0">
                    <a:solidFill>
                      <a:srgbClr val="836967"/>
                    </a:solidFill>
                    <a:latin typeface="Cambria Math" panose="02040503050406030204" pitchFamily="18" charset="0"/>
                  </a:rPr>
                  <a:t>(</a:t>
                </a:r>
                <a:r>
                  <a:rPr lang="zh-CN" altLang="en-US" i="0">
                    <a:latin typeface="Cambria Math" panose="02040503050406030204" pitchFamily="18" charset="0"/>
                  </a:rPr>
                  <a:t>𝑦</a:t>
                </a:r>
                <a:r>
                  <a:rPr lang="zh-CN" altLang="en-US" i="0">
                    <a:solidFill>
                      <a:srgbClr val="836967"/>
                    </a:solidFill>
                    <a:latin typeface="Cambria Math" panose="02040503050406030204" pitchFamily="18" charset="0"/>
                  </a:rPr>
                  <a:t>_</a:t>
                </a:r>
                <a:r>
                  <a:rPr lang="zh-CN" altLang="en-US" i="0">
                    <a:latin typeface="Cambria Math" panose="02040503050406030204" pitchFamily="18" charset="0"/>
                  </a:rPr>
                  <a:t>𝑡∣</a:t>
                </a:r>
                <a:r>
                  <a:rPr lang="zh-CN" altLang="en-US" b="1" i="0">
                    <a:latin typeface="Cambria Math" panose="02040503050406030204" pitchFamily="18" charset="0"/>
                  </a:rPr>
                  <a:t>𝒄</a:t>
                </a:r>
                <a:r>
                  <a:rPr lang="zh-CN" altLang="en-US" b="0" i="0">
                    <a:latin typeface="Cambria Math" panose="02040503050406030204" pitchFamily="18" charset="0"/>
                  </a:rPr>
                  <a:t>,</a:t>
                </a:r>
                <a:r>
                  <a:rPr lang="zh-CN" altLang="en-US" b="1" i="0">
                    <a:latin typeface="Cambria Math" panose="02040503050406030204" pitchFamily="18" charset="0"/>
                  </a:rPr>
                  <a:t>𝒙</a:t>
                </a:r>
                <a:r>
                  <a:rPr lang="zh-CN" altLang="en-US" b="0" i="0">
                    <a:latin typeface="Cambria Math" panose="02040503050406030204" pitchFamily="18" charset="0"/>
                  </a:rPr>
                  <a:t>,</a:t>
                </a:r>
                <a:r>
                  <a:rPr lang="zh-CN" altLang="en-US" b="1" i="0">
                    <a:latin typeface="Cambria Math" panose="02040503050406030204" pitchFamily="18" charset="0"/>
                  </a:rPr>
                  <a:t>𝒚</a:t>
                </a:r>
                <a:r>
                  <a:rPr lang="zh-CN" altLang="en-US" b="0" i="0">
                    <a:solidFill>
                      <a:srgbClr val="836967"/>
                    </a:solidFill>
                    <a:latin typeface="Cambria Math" panose="02040503050406030204" pitchFamily="18" charset="0"/>
                  </a:rPr>
                  <a:t>_(</a:t>
                </a:r>
                <a:r>
                  <a:rPr lang="zh-CN" altLang="en-US" b="0" i="0">
                    <a:latin typeface="Cambria Math" panose="02040503050406030204" pitchFamily="18" charset="0"/>
                  </a:rPr>
                  <a:t>&lt;𝑡</a:t>
                </a:r>
                <a:r>
                  <a:rPr lang="zh-CN" altLang="en-US" b="0" i="0">
                    <a:solidFill>
                      <a:srgbClr val="836967"/>
                    </a:solidFill>
                    <a:latin typeface="Cambria Math" panose="02040503050406030204" pitchFamily="18" charset="0"/>
                  </a:rPr>
                  <a:t>) )</a:t>
                </a:r>
                <a:r>
                  <a:rPr lang="en-US" altLang="zh-CN"/>
                  <a:t> : The response can be directly sampled (autoregressively) from the probability distribution conditioned on query x and context c:</a:t>
                </a:r>
              </a:p>
              <a:p>
                <a:endParaRPr lang="en-US" altLang="zh-CN"/>
              </a:p>
              <a:p>
                <a:r>
                  <a:rPr lang="en-US" altLang="zh-CN"/>
                  <a:t>However, in cases where the context c contains knowledge that is out-of-distribution with respect to θ, we hypothesize that the model can struggle to effectively attend to c and overly rely on the prior knowledge encoded in θ.</a:t>
                </a:r>
              </a:p>
              <a:p>
                <a:endParaRPr lang="en-US" altLang="zh-CN"/>
              </a:p>
              <a:p>
                <a:r>
                  <a:rPr lang="en-US" altLang="zh-CN"/>
                  <a:t>For instance, as illustrated in Figure 1, when the context c states “Argentina won the FIFA World Cups in 1978, 1986 and 2022 ...”, it contradicts the LM’s outdated prior knowledge that Argentina has won the World Cup twice. The language model may still incorrectly predict “Two” even when presented with the context c and the query x.</a:t>
                </a:r>
              </a:p>
              <a:p>
                <a:endParaRPr lang="en-US" altLang="zh-CN"/>
              </a:p>
              <a:p>
                <a:r>
                  <a:rPr lang="en-US" altLang="zh-CN"/>
                  <a:t>outputs that become much more likely when the context is included are preferred</a:t>
                </a:r>
                <a:endParaRPr lang="zh-CN" altLang="en-US"/>
              </a:p>
            </p:txBody>
          </p:sp>
        </mc:Fallback>
      </mc:AlternateContent>
      <p:sp>
        <p:nvSpPr>
          <p:cNvPr id="4" name="灯片编号占位符 3"/>
          <p:cNvSpPr>
            <a:spLocks noGrp="1"/>
          </p:cNvSpPr>
          <p:nvPr>
            <p:ph type="sldNum" sz="quarter" idx="5"/>
          </p:nvPr>
        </p:nvSpPr>
        <p:spPr/>
        <p:txBody>
          <a:bodyPr/>
          <a:lstStyle/>
          <a:p>
            <a:fld id="{E5269EB1-FB43-484A-8C14-5DE0D39DB1DF}" type="slidenum">
              <a:rPr lang="zh-CN" altLang="en-US" smtClean="0"/>
              <a:pPr/>
              <a:t>33</a:t>
            </a:fld>
            <a:endParaRPr lang="zh-CN" altLang="en-US"/>
          </a:p>
        </p:txBody>
      </p:sp>
    </p:spTree>
    <p:extLst>
      <p:ext uri="{BB962C8B-B14F-4D97-AF65-F5344CB8AC3E}">
        <p14:creationId xmlns:p14="http://schemas.microsoft.com/office/powerpoint/2010/main" val="3830346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a:solidFill>
                  <a:srgbClr val="CE9178"/>
                </a:solidFill>
                <a:effectLst/>
                <a:latin typeface="Consolas" panose="020B0609020204030204" pitchFamily="49" charset="0"/>
              </a:rPr>
              <a:t>The result consistently outperform the regular decoding method in terms of both summary quality metric. the method is simple and effective, it has following paper to further test it on long context summarization task to show its effectiveness.</a:t>
            </a:r>
            <a:endParaRPr lang="en-US" altLang="zh-CN" b="0">
              <a:solidFill>
                <a:srgbClr val="CCCCCC"/>
              </a:solidFill>
              <a:effectLst/>
              <a:latin typeface="Consolas" panose="020B0609020204030204" pitchFamily="49" charset="0"/>
            </a:endParaRPr>
          </a:p>
          <a:p>
            <a:endParaRPr lang="zh-CN" altLang="en-US"/>
          </a:p>
        </p:txBody>
      </p:sp>
      <p:sp>
        <p:nvSpPr>
          <p:cNvPr id="4" name="灯片编号占位符 3"/>
          <p:cNvSpPr>
            <a:spLocks noGrp="1"/>
          </p:cNvSpPr>
          <p:nvPr>
            <p:ph type="sldNum" sz="quarter" idx="5"/>
          </p:nvPr>
        </p:nvSpPr>
        <p:spPr/>
        <p:txBody>
          <a:bodyPr/>
          <a:lstStyle/>
          <a:p>
            <a:fld id="{E5269EB1-FB43-484A-8C14-5DE0D39DB1DF}" type="slidenum">
              <a:rPr lang="zh-CN" altLang="en-US" smtClean="0"/>
              <a:pPr/>
              <a:t>34</a:t>
            </a:fld>
            <a:endParaRPr lang="zh-CN" altLang="en-US"/>
          </a:p>
        </p:txBody>
      </p:sp>
    </p:spTree>
    <p:extLst>
      <p:ext uri="{BB962C8B-B14F-4D97-AF65-F5344CB8AC3E}">
        <p14:creationId xmlns:p14="http://schemas.microsoft.com/office/powerpoint/2010/main" val="759739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5743-77B5-DD13-BAD4-9C01C7597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C967B-D37B-93B0-1808-481CD2E2B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1D347-43A4-0B44-B606-71AD05108765}"/>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6364F64B-E15B-652A-6594-B2C1C769B49C}"/>
              </a:ext>
            </a:extLst>
          </p:cNvPr>
          <p:cNvSpPr>
            <a:spLocks noGrp="1"/>
          </p:cNvSpPr>
          <p:nvPr>
            <p:ph type="sldNum" sz="quarter" idx="5"/>
          </p:nvPr>
        </p:nvSpPr>
        <p:spPr/>
        <p:txBody>
          <a:bodyPr/>
          <a:lstStyle/>
          <a:p>
            <a:fld id="{A787CA79-C786-1945-90AC-2ED82CF6A086}" type="slidenum">
              <a:rPr lang="en-US"/>
              <a:t>5</a:t>
            </a:fld>
            <a:endParaRPr lang="en-US"/>
          </a:p>
        </p:txBody>
      </p:sp>
    </p:spTree>
    <p:extLst>
      <p:ext uri="{BB962C8B-B14F-4D97-AF65-F5344CB8AC3E}">
        <p14:creationId xmlns:p14="http://schemas.microsoft.com/office/powerpoint/2010/main" val="233451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71897-4DC9-667A-6783-59C1DF37D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E7FBE-A541-5099-B9B2-393CABFA8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FCDC2-CFDB-63E8-D362-13064E0BAC96}"/>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1F89EF84-29F7-BB67-7DFD-809898A3B36B}"/>
              </a:ext>
            </a:extLst>
          </p:cNvPr>
          <p:cNvSpPr>
            <a:spLocks noGrp="1"/>
          </p:cNvSpPr>
          <p:nvPr>
            <p:ph type="sldNum" sz="quarter" idx="5"/>
          </p:nvPr>
        </p:nvSpPr>
        <p:spPr/>
        <p:txBody>
          <a:bodyPr/>
          <a:lstStyle/>
          <a:p>
            <a:fld id="{A787CA79-C786-1945-90AC-2ED82CF6A086}" type="slidenum">
              <a:rPr lang="en-US"/>
              <a:t>6</a:t>
            </a:fld>
            <a:endParaRPr lang="en-US"/>
          </a:p>
        </p:txBody>
      </p:sp>
    </p:spTree>
    <p:extLst>
      <p:ext uri="{BB962C8B-B14F-4D97-AF65-F5344CB8AC3E}">
        <p14:creationId xmlns:p14="http://schemas.microsoft.com/office/powerpoint/2010/main" val="289574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4A4D-7DC9-B3C8-C338-90ADAD80D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36D89-B113-C31C-3CF8-A15A04B16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3537B-C093-074A-09DA-376F197360DB}"/>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F9063035-F648-6692-A297-EFDC42B636F4}"/>
              </a:ext>
            </a:extLst>
          </p:cNvPr>
          <p:cNvSpPr>
            <a:spLocks noGrp="1"/>
          </p:cNvSpPr>
          <p:nvPr>
            <p:ph type="sldNum" sz="quarter" idx="5"/>
          </p:nvPr>
        </p:nvSpPr>
        <p:spPr/>
        <p:txBody>
          <a:bodyPr/>
          <a:lstStyle/>
          <a:p>
            <a:fld id="{A787CA79-C786-1945-90AC-2ED82CF6A086}" type="slidenum">
              <a:rPr lang="en-US"/>
              <a:t>7</a:t>
            </a:fld>
            <a:endParaRPr lang="en-US"/>
          </a:p>
        </p:txBody>
      </p:sp>
    </p:spTree>
    <p:extLst>
      <p:ext uri="{BB962C8B-B14F-4D97-AF65-F5344CB8AC3E}">
        <p14:creationId xmlns:p14="http://schemas.microsoft.com/office/powerpoint/2010/main" val="4142389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2BBB0-9A6E-A92B-AAE4-8162A71F6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72CB2-F22B-F553-A635-0057AE421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10DBC-0FF0-0CF4-D804-E0AA3CBFB373}"/>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DEFD9E22-6960-3F2A-512F-241096A40AD3}"/>
              </a:ext>
            </a:extLst>
          </p:cNvPr>
          <p:cNvSpPr>
            <a:spLocks noGrp="1"/>
          </p:cNvSpPr>
          <p:nvPr>
            <p:ph type="sldNum" sz="quarter" idx="5"/>
          </p:nvPr>
        </p:nvSpPr>
        <p:spPr/>
        <p:txBody>
          <a:bodyPr/>
          <a:lstStyle/>
          <a:p>
            <a:fld id="{A787CA79-C786-1945-90AC-2ED82CF6A086}" type="slidenum">
              <a:rPr lang="en-US"/>
              <a:t>8</a:t>
            </a:fld>
            <a:endParaRPr lang="en-US"/>
          </a:p>
        </p:txBody>
      </p:sp>
    </p:spTree>
    <p:extLst>
      <p:ext uri="{BB962C8B-B14F-4D97-AF65-F5344CB8AC3E}">
        <p14:creationId xmlns:p14="http://schemas.microsoft.com/office/powerpoint/2010/main" val="1287959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B6D38-09CC-26FB-4601-D8806A5A2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9E039-96B1-7DAB-29DD-477FBE9DE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98FD4-9E33-4A87-2887-3AFA276A386B}"/>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B1BBCCDC-8DEB-F957-0FD7-B71CC13097EA}"/>
              </a:ext>
            </a:extLst>
          </p:cNvPr>
          <p:cNvSpPr>
            <a:spLocks noGrp="1"/>
          </p:cNvSpPr>
          <p:nvPr>
            <p:ph type="sldNum" sz="quarter" idx="5"/>
          </p:nvPr>
        </p:nvSpPr>
        <p:spPr/>
        <p:txBody>
          <a:bodyPr/>
          <a:lstStyle/>
          <a:p>
            <a:fld id="{A787CA79-C786-1945-90AC-2ED82CF6A086}" type="slidenum">
              <a:rPr lang="en-US"/>
              <a:t>9</a:t>
            </a:fld>
            <a:endParaRPr lang="en-US"/>
          </a:p>
        </p:txBody>
      </p:sp>
    </p:spTree>
    <p:extLst>
      <p:ext uri="{BB962C8B-B14F-4D97-AF65-F5344CB8AC3E}">
        <p14:creationId xmlns:p14="http://schemas.microsoft.com/office/powerpoint/2010/main" val="248769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6EB7B-1979-9BF0-A1FB-50B492BF6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067E9-D4F2-47A5-3DCA-A1E531E9D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E679F-AB76-763B-4AE8-6DCA52FB8089}"/>
              </a:ext>
            </a:extLst>
          </p:cNvPr>
          <p:cNvSpPr>
            <a:spLocks noGrp="1"/>
          </p:cNvSpPr>
          <p:nvPr>
            <p:ph type="body" idx="1"/>
          </p:nvPr>
        </p:nvSpPr>
        <p:spPr/>
        <p:txBody>
          <a:bodyPr/>
          <a:lstStyle/>
          <a:p>
            <a:r>
              <a:rPr lang="en-US">
                <a:solidFill>
                  <a:srgbClr val="000000"/>
                </a:solidFill>
                <a:effectLst/>
                <a:latin typeface="Monaco" pitchFamily="2" charset="77"/>
              </a:rPr>
              <a:t>f(\bx)</a:t>
            </a:r>
          </a:p>
        </p:txBody>
      </p:sp>
      <p:sp>
        <p:nvSpPr>
          <p:cNvPr id="4" name="Slide Number Placeholder 3">
            <a:extLst>
              <a:ext uri="{FF2B5EF4-FFF2-40B4-BE49-F238E27FC236}">
                <a16:creationId xmlns:a16="http://schemas.microsoft.com/office/drawing/2014/main" id="{DF957C79-C872-64CE-5BF4-A208EDF8558F}"/>
              </a:ext>
            </a:extLst>
          </p:cNvPr>
          <p:cNvSpPr>
            <a:spLocks noGrp="1"/>
          </p:cNvSpPr>
          <p:nvPr>
            <p:ph type="sldNum" sz="quarter" idx="5"/>
          </p:nvPr>
        </p:nvSpPr>
        <p:spPr/>
        <p:txBody>
          <a:bodyPr/>
          <a:lstStyle/>
          <a:p>
            <a:fld id="{A787CA79-C786-1945-90AC-2ED82CF6A086}" type="slidenum">
              <a:rPr lang="en-US"/>
              <a:t>10</a:t>
            </a:fld>
            <a:endParaRPr lang="en-US"/>
          </a:p>
        </p:txBody>
      </p:sp>
    </p:spTree>
    <p:extLst>
      <p:ext uri="{BB962C8B-B14F-4D97-AF65-F5344CB8AC3E}">
        <p14:creationId xmlns:p14="http://schemas.microsoft.com/office/powerpoint/2010/main" val="1505902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87E1-8E98-9B17-1180-900018A57E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AE5261C1-6363-5609-2D68-0F010EB267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B2AA8008-F43B-1F21-AA10-423131120C46}"/>
              </a:ext>
            </a:extLst>
          </p:cNvPr>
          <p:cNvSpPr>
            <a:spLocks noGrp="1"/>
          </p:cNvSpPr>
          <p:nvPr>
            <p:ph type="dt" sz="half" idx="10"/>
          </p:nvPr>
        </p:nvSpPr>
        <p:spPr/>
        <p:txBody>
          <a:bodyPr/>
          <a:lstStyle/>
          <a:p>
            <a:fld id="{5CA08BFF-C359-234E-A347-97207FCD00B3}" type="datetimeFigureOut">
              <a:t>2025/12/29</a:t>
            </a:fld>
            <a:endParaRPr lang="en-CN"/>
          </a:p>
        </p:txBody>
      </p:sp>
      <p:sp>
        <p:nvSpPr>
          <p:cNvPr id="5" name="Footer Placeholder 4">
            <a:extLst>
              <a:ext uri="{FF2B5EF4-FFF2-40B4-BE49-F238E27FC236}">
                <a16:creationId xmlns:a16="http://schemas.microsoft.com/office/drawing/2014/main" id="{673A9A45-98C2-2456-15DD-DD0EE0FBCA2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D2FC4137-B322-7A12-A010-0D9689567939}"/>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46939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F2B4-4872-1FDB-49CD-6E7D770AFBE8}"/>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CADA8009-1416-F371-81BE-36D7474915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1A807831-4CB9-2401-F999-AECC900EF630}"/>
              </a:ext>
            </a:extLst>
          </p:cNvPr>
          <p:cNvSpPr>
            <a:spLocks noGrp="1"/>
          </p:cNvSpPr>
          <p:nvPr>
            <p:ph type="dt" sz="half" idx="10"/>
          </p:nvPr>
        </p:nvSpPr>
        <p:spPr/>
        <p:txBody>
          <a:bodyPr/>
          <a:lstStyle/>
          <a:p>
            <a:fld id="{5CA08BFF-C359-234E-A347-97207FCD00B3}" type="datetimeFigureOut">
              <a:t>2025/12/29</a:t>
            </a:fld>
            <a:endParaRPr lang="en-CN"/>
          </a:p>
        </p:txBody>
      </p:sp>
      <p:sp>
        <p:nvSpPr>
          <p:cNvPr id="5" name="Footer Placeholder 4">
            <a:extLst>
              <a:ext uri="{FF2B5EF4-FFF2-40B4-BE49-F238E27FC236}">
                <a16:creationId xmlns:a16="http://schemas.microsoft.com/office/drawing/2014/main" id="{855EC922-E5A6-2B74-1A0B-976F651E9545}"/>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A3A413F8-3AEA-81F9-3A23-9822D6EAFABA}"/>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3666893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FA69E-7078-7D28-006F-211BDDD46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A0A48435-0A2F-0E3C-9BB4-8F588E8420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AF1F2931-028F-E483-836F-B95A9AF086F0}"/>
              </a:ext>
            </a:extLst>
          </p:cNvPr>
          <p:cNvSpPr>
            <a:spLocks noGrp="1"/>
          </p:cNvSpPr>
          <p:nvPr>
            <p:ph type="dt" sz="half" idx="10"/>
          </p:nvPr>
        </p:nvSpPr>
        <p:spPr/>
        <p:txBody>
          <a:bodyPr/>
          <a:lstStyle/>
          <a:p>
            <a:fld id="{5CA08BFF-C359-234E-A347-97207FCD00B3}" type="datetimeFigureOut">
              <a:t>2025/12/29</a:t>
            </a:fld>
            <a:endParaRPr lang="en-CN"/>
          </a:p>
        </p:txBody>
      </p:sp>
      <p:sp>
        <p:nvSpPr>
          <p:cNvPr id="5" name="Footer Placeholder 4">
            <a:extLst>
              <a:ext uri="{FF2B5EF4-FFF2-40B4-BE49-F238E27FC236}">
                <a16:creationId xmlns:a16="http://schemas.microsoft.com/office/drawing/2014/main" id="{309FD842-19D5-E5FB-F311-A19C6D556BA6}"/>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7BCE7FC5-6F82-B41A-CD26-D77A5CFD62F0}"/>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237887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19BC-53A4-47A6-A6D0-04A3C4B15486}"/>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BE3962EA-5388-DD79-9266-F17FFA15BA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4C738EC8-04FB-55F7-0928-C9CB04CCCB2C}"/>
              </a:ext>
            </a:extLst>
          </p:cNvPr>
          <p:cNvSpPr>
            <a:spLocks noGrp="1"/>
          </p:cNvSpPr>
          <p:nvPr>
            <p:ph type="dt" sz="half" idx="10"/>
          </p:nvPr>
        </p:nvSpPr>
        <p:spPr/>
        <p:txBody>
          <a:bodyPr/>
          <a:lstStyle/>
          <a:p>
            <a:fld id="{5CA08BFF-C359-234E-A347-97207FCD00B3}" type="datetimeFigureOut">
              <a:t>2025/12/29</a:t>
            </a:fld>
            <a:endParaRPr lang="en-CN"/>
          </a:p>
        </p:txBody>
      </p:sp>
      <p:sp>
        <p:nvSpPr>
          <p:cNvPr id="5" name="Footer Placeholder 4">
            <a:extLst>
              <a:ext uri="{FF2B5EF4-FFF2-40B4-BE49-F238E27FC236}">
                <a16:creationId xmlns:a16="http://schemas.microsoft.com/office/drawing/2014/main" id="{19BF89D8-CBAD-16BA-20A8-0E32A81C6385}"/>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9D4307B-CA2B-A9C6-E850-F66367F783F7}"/>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40365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2A6C8-932F-A304-F69D-3C60FAB96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C2B3EE5A-460D-C62D-480A-428F09F5DE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10066-57AC-DAF2-BE4C-9DD41AF73BB0}"/>
              </a:ext>
            </a:extLst>
          </p:cNvPr>
          <p:cNvSpPr>
            <a:spLocks noGrp="1"/>
          </p:cNvSpPr>
          <p:nvPr>
            <p:ph type="dt" sz="half" idx="10"/>
          </p:nvPr>
        </p:nvSpPr>
        <p:spPr/>
        <p:txBody>
          <a:bodyPr/>
          <a:lstStyle/>
          <a:p>
            <a:fld id="{5CA08BFF-C359-234E-A347-97207FCD00B3}" type="datetimeFigureOut">
              <a:t>2025/12/29</a:t>
            </a:fld>
            <a:endParaRPr lang="en-CN"/>
          </a:p>
        </p:txBody>
      </p:sp>
      <p:sp>
        <p:nvSpPr>
          <p:cNvPr id="5" name="Footer Placeholder 4">
            <a:extLst>
              <a:ext uri="{FF2B5EF4-FFF2-40B4-BE49-F238E27FC236}">
                <a16:creationId xmlns:a16="http://schemas.microsoft.com/office/drawing/2014/main" id="{6171617D-9396-B0DE-06D6-1E1DF905F6AD}"/>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044CC3F1-F2E0-191C-9C91-24FAABC13459}"/>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175377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B5A81-3BB8-2A61-D717-3635B652DBBB}"/>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FE873D9B-25EC-26D8-96F8-A1218D5BC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CF90E58B-2A1D-E4B1-DDC1-A59FBB7452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5213B866-20FA-56B1-0185-A93B5CD4B96E}"/>
              </a:ext>
            </a:extLst>
          </p:cNvPr>
          <p:cNvSpPr>
            <a:spLocks noGrp="1"/>
          </p:cNvSpPr>
          <p:nvPr>
            <p:ph type="dt" sz="half" idx="10"/>
          </p:nvPr>
        </p:nvSpPr>
        <p:spPr/>
        <p:txBody>
          <a:bodyPr/>
          <a:lstStyle/>
          <a:p>
            <a:fld id="{5CA08BFF-C359-234E-A347-97207FCD00B3}" type="datetimeFigureOut">
              <a:t>2025/12/29</a:t>
            </a:fld>
            <a:endParaRPr lang="en-CN"/>
          </a:p>
        </p:txBody>
      </p:sp>
      <p:sp>
        <p:nvSpPr>
          <p:cNvPr id="6" name="Footer Placeholder 5">
            <a:extLst>
              <a:ext uri="{FF2B5EF4-FFF2-40B4-BE49-F238E27FC236}">
                <a16:creationId xmlns:a16="http://schemas.microsoft.com/office/drawing/2014/main" id="{A5034AD4-287A-F96C-FFC6-57FDB20EECA7}"/>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4B84187B-1E76-AA35-AD94-3666A776C76F}"/>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385021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9FDA-44F8-EF7D-5590-2D8C0B858A38}"/>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CC4F96FF-33CE-0698-D803-6BBD54D85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2DB33-87A0-27B0-4E6B-55781408A6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0D715BC2-E49B-0FEF-3467-7BD142A9BC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298A41-1C5D-BC79-098F-6F720A727E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F70F7302-DA26-A767-B685-D84016A6E249}"/>
              </a:ext>
            </a:extLst>
          </p:cNvPr>
          <p:cNvSpPr>
            <a:spLocks noGrp="1"/>
          </p:cNvSpPr>
          <p:nvPr>
            <p:ph type="dt" sz="half" idx="10"/>
          </p:nvPr>
        </p:nvSpPr>
        <p:spPr/>
        <p:txBody>
          <a:bodyPr/>
          <a:lstStyle/>
          <a:p>
            <a:fld id="{5CA08BFF-C359-234E-A347-97207FCD00B3}" type="datetimeFigureOut">
              <a:t>2025/12/29</a:t>
            </a:fld>
            <a:endParaRPr lang="en-CN"/>
          </a:p>
        </p:txBody>
      </p:sp>
      <p:sp>
        <p:nvSpPr>
          <p:cNvPr id="8" name="Footer Placeholder 7">
            <a:extLst>
              <a:ext uri="{FF2B5EF4-FFF2-40B4-BE49-F238E27FC236}">
                <a16:creationId xmlns:a16="http://schemas.microsoft.com/office/drawing/2014/main" id="{B8DC3A4F-3E41-F216-BE0F-05C4277DC016}"/>
              </a:ext>
            </a:extLst>
          </p:cNvPr>
          <p:cNvSpPr>
            <a:spLocks noGrp="1"/>
          </p:cNvSpPr>
          <p:nvPr>
            <p:ph type="ftr" sz="quarter" idx="11"/>
          </p:nvPr>
        </p:nvSpPr>
        <p:spPr/>
        <p:txBody>
          <a:bodyPr/>
          <a:lstStyle/>
          <a:p>
            <a:endParaRPr lang="en-CN"/>
          </a:p>
        </p:txBody>
      </p:sp>
      <p:sp>
        <p:nvSpPr>
          <p:cNvPr id="9" name="Slide Number Placeholder 8">
            <a:extLst>
              <a:ext uri="{FF2B5EF4-FFF2-40B4-BE49-F238E27FC236}">
                <a16:creationId xmlns:a16="http://schemas.microsoft.com/office/drawing/2014/main" id="{DA2B492C-DD01-5ED2-7BD8-6ADA55E611D7}"/>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2323167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95E6-4925-453E-A239-101ACD9A85FB}"/>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5DF7B777-2543-4717-531C-C91968490604}"/>
              </a:ext>
            </a:extLst>
          </p:cNvPr>
          <p:cNvSpPr>
            <a:spLocks noGrp="1"/>
          </p:cNvSpPr>
          <p:nvPr>
            <p:ph type="dt" sz="half" idx="10"/>
          </p:nvPr>
        </p:nvSpPr>
        <p:spPr/>
        <p:txBody>
          <a:bodyPr/>
          <a:lstStyle/>
          <a:p>
            <a:fld id="{5CA08BFF-C359-234E-A347-97207FCD00B3}" type="datetimeFigureOut">
              <a:t>2025/12/29</a:t>
            </a:fld>
            <a:endParaRPr lang="en-CN"/>
          </a:p>
        </p:txBody>
      </p:sp>
      <p:sp>
        <p:nvSpPr>
          <p:cNvPr id="4" name="Footer Placeholder 3">
            <a:extLst>
              <a:ext uri="{FF2B5EF4-FFF2-40B4-BE49-F238E27FC236}">
                <a16:creationId xmlns:a16="http://schemas.microsoft.com/office/drawing/2014/main" id="{23588D9E-E896-7027-809E-40F0C40DC2C9}"/>
              </a:ext>
            </a:extLst>
          </p:cNvPr>
          <p:cNvSpPr>
            <a:spLocks noGrp="1"/>
          </p:cNvSpPr>
          <p:nvPr>
            <p:ph type="ftr" sz="quarter" idx="11"/>
          </p:nvPr>
        </p:nvSpPr>
        <p:spPr/>
        <p:txBody>
          <a:bodyPr/>
          <a:lstStyle/>
          <a:p>
            <a:endParaRPr lang="en-CN"/>
          </a:p>
        </p:txBody>
      </p:sp>
      <p:sp>
        <p:nvSpPr>
          <p:cNvPr id="5" name="Slide Number Placeholder 4">
            <a:extLst>
              <a:ext uri="{FF2B5EF4-FFF2-40B4-BE49-F238E27FC236}">
                <a16:creationId xmlns:a16="http://schemas.microsoft.com/office/drawing/2014/main" id="{C2BEE259-7070-D42D-1365-DD01CF5B8132}"/>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2262623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52AF2-6DFC-BFF2-E6ED-8399A025AAC0}"/>
              </a:ext>
            </a:extLst>
          </p:cNvPr>
          <p:cNvSpPr>
            <a:spLocks noGrp="1"/>
          </p:cNvSpPr>
          <p:nvPr>
            <p:ph type="dt" sz="half" idx="10"/>
          </p:nvPr>
        </p:nvSpPr>
        <p:spPr/>
        <p:txBody>
          <a:bodyPr/>
          <a:lstStyle/>
          <a:p>
            <a:fld id="{5CA08BFF-C359-234E-A347-97207FCD00B3}" type="datetimeFigureOut">
              <a:t>2025/12/29</a:t>
            </a:fld>
            <a:endParaRPr lang="en-CN"/>
          </a:p>
        </p:txBody>
      </p:sp>
      <p:sp>
        <p:nvSpPr>
          <p:cNvPr id="3" name="Footer Placeholder 2">
            <a:extLst>
              <a:ext uri="{FF2B5EF4-FFF2-40B4-BE49-F238E27FC236}">
                <a16:creationId xmlns:a16="http://schemas.microsoft.com/office/drawing/2014/main" id="{49365112-1373-D57F-5DA8-E66E9CC8CE4D}"/>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5C3CF069-249B-3DA5-BCF2-E0969282E20B}"/>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3191067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A9BF-FD63-55D1-6005-A91E2C66B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434CE8A6-561D-BF27-D7DD-DD2028E70E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76B3263C-344B-D944-7937-2090B958D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C0FF4C-B9C2-1E74-4667-56F9608EBF44}"/>
              </a:ext>
            </a:extLst>
          </p:cNvPr>
          <p:cNvSpPr>
            <a:spLocks noGrp="1"/>
          </p:cNvSpPr>
          <p:nvPr>
            <p:ph type="dt" sz="half" idx="10"/>
          </p:nvPr>
        </p:nvSpPr>
        <p:spPr/>
        <p:txBody>
          <a:bodyPr/>
          <a:lstStyle/>
          <a:p>
            <a:fld id="{5CA08BFF-C359-234E-A347-97207FCD00B3}" type="datetimeFigureOut">
              <a:t>2025/12/29</a:t>
            </a:fld>
            <a:endParaRPr lang="en-CN"/>
          </a:p>
        </p:txBody>
      </p:sp>
      <p:sp>
        <p:nvSpPr>
          <p:cNvPr id="6" name="Footer Placeholder 5">
            <a:extLst>
              <a:ext uri="{FF2B5EF4-FFF2-40B4-BE49-F238E27FC236}">
                <a16:creationId xmlns:a16="http://schemas.microsoft.com/office/drawing/2014/main" id="{C5F5D50D-7663-F847-76EA-AAB8F764C209}"/>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686AD410-4BBE-1A8B-94F2-AB6AD059B0C2}"/>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3675156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C868-DEC3-103C-1D6A-F316DA829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16AF4D38-4F89-0C0E-7CE0-0D2B1B20E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F3CA8CBC-B2E0-976B-9025-96884DC44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A950A4-1CA5-0A7C-D2F6-0FA4A3FB4270}"/>
              </a:ext>
            </a:extLst>
          </p:cNvPr>
          <p:cNvSpPr>
            <a:spLocks noGrp="1"/>
          </p:cNvSpPr>
          <p:nvPr>
            <p:ph type="dt" sz="half" idx="10"/>
          </p:nvPr>
        </p:nvSpPr>
        <p:spPr/>
        <p:txBody>
          <a:bodyPr/>
          <a:lstStyle/>
          <a:p>
            <a:fld id="{5CA08BFF-C359-234E-A347-97207FCD00B3}" type="datetimeFigureOut">
              <a:t>2025/12/29</a:t>
            </a:fld>
            <a:endParaRPr lang="en-CN"/>
          </a:p>
        </p:txBody>
      </p:sp>
      <p:sp>
        <p:nvSpPr>
          <p:cNvPr id="6" name="Footer Placeholder 5">
            <a:extLst>
              <a:ext uri="{FF2B5EF4-FFF2-40B4-BE49-F238E27FC236}">
                <a16:creationId xmlns:a16="http://schemas.microsoft.com/office/drawing/2014/main" id="{DCA09F1D-463C-E074-0F8F-F5445D332274}"/>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DFBBD536-7B23-CCBB-548C-9112DA4341E6}"/>
              </a:ext>
            </a:extLst>
          </p:cNvPr>
          <p:cNvSpPr>
            <a:spLocks noGrp="1"/>
          </p:cNvSpPr>
          <p:nvPr>
            <p:ph type="sldNum" sz="quarter" idx="12"/>
          </p:nvPr>
        </p:nvSpPr>
        <p:spPr/>
        <p:txBody>
          <a:bodyPr/>
          <a:lstStyle/>
          <a:p>
            <a:fld id="{1DD34B8A-A749-524F-A36A-F7FA24AF6417}" type="slidenum">
              <a:t>‹#›</a:t>
            </a:fld>
            <a:endParaRPr lang="en-CN"/>
          </a:p>
        </p:txBody>
      </p:sp>
    </p:spTree>
    <p:extLst>
      <p:ext uri="{BB962C8B-B14F-4D97-AF65-F5344CB8AC3E}">
        <p14:creationId xmlns:p14="http://schemas.microsoft.com/office/powerpoint/2010/main" val="75350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CCE80E-9081-7D1C-CCA6-A578B391FB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643120AF-4AF8-CBC3-0D2B-CBCFE41DF7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67A8CFCC-6979-F0DD-6151-BD2F9A0BDE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A08BFF-C359-234E-A347-97207FCD00B3}" type="datetimeFigureOut">
              <a:t>2025/12/29</a:t>
            </a:fld>
            <a:endParaRPr lang="en-CN"/>
          </a:p>
        </p:txBody>
      </p:sp>
      <p:sp>
        <p:nvSpPr>
          <p:cNvPr id="5" name="Footer Placeholder 4">
            <a:extLst>
              <a:ext uri="{FF2B5EF4-FFF2-40B4-BE49-F238E27FC236}">
                <a16:creationId xmlns:a16="http://schemas.microsoft.com/office/drawing/2014/main" id="{CD35F249-D2F8-93A4-329C-2D387CF57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N"/>
          </a:p>
        </p:txBody>
      </p:sp>
      <p:sp>
        <p:nvSpPr>
          <p:cNvPr id="6" name="Slide Number Placeholder 5">
            <a:extLst>
              <a:ext uri="{FF2B5EF4-FFF2-40B4-BE49-F238E27FC236}">
                <a16:creationId xmlns:a16="http://schemas.microsoft.com/office/drawing/2014/main" id="{C8529334-955D-8963-9929-5DD011184F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D34B8A-A749-524F-A36A-F7FA24AF6417}" type="slidenum">
              <a:t>‹#›</a:t>
            </a:fld>
            <a:endParaRPr lang="en-CN"/>
          </a:p>
        </p:txBody>
      </p:sp>
    </p:spTree>
    <p:extLst>
      <p:ext uri="{BB962C8B-B14F-4D97-AF65-F5344CB8AC3E}">
        <p14:creationId xmlns:p14="http://schemas.microsoft.com/office/powerpoint/2010/main" val="3861744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youtube.com/watch?v=zjkBMFhNj_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3C59-E31E-6334-3ED4-258821A0045C}"/>
              </a:ext>
            </a:extLst>
          </p:cNvPr>
          <p:cNvSpPr>
            <a:spLocks noGrp="1"/>
          </p:cNvSpPr>
          <p:nvPr>
            <p:ph type="ctrTitle"/>
          </p:nvPr>
        </p:nvSpPr>
        <p:spPr/>
        <p:txBody>
          <a:bodyPr>
            <a:normAutofit fontScale="90000"/>
          </a:bodyPr>
          <a:lstStyle/>
          <a:p>
            <a:r>
              <a:rPr lang="en-US"/>
              <a:t>AIAA 5047</a:t>
            </a:r>
            <a:br>
              <a:rPr lang="en-US"/>
            </a:br>
            <a:r>
              <a:rPr lang="en-US"/>
              <a:t>Responsible AI</a:t>
            </a:r>
            <a:br>
              <a:rPr lang="en-US"/>
            </a:br>
            <a:r>
              <a:rPr lang="en-US"/>
              <a:t>202</a:t>
            </a:r>
            <a:r>
              <a:rPr lang="en-US" altLang="zh-CN"/>
              <a:t>5</a:t>
            </a:r>
            <a:r>
              <a:rPr lang="en-US"/>
              <a:t> Fall</a:t>
            </a:r>
          </a:p>
        </p:txBody>
      </p:sp>
      <p:sp>
        <p:nvSpPr>
          <p:cNvPr id="3" name="Subtitle 2">
            <a:extLst>
              <a:ext uri="{FF2B5EF4-FFF2-40B4-BE49-F238E27FC236}">
                <a16:creationId xmlns:a16="http://schemas.microsoft.com/office/drawing/2014/main" id="{873193AC-018D-2C48-F6E1-3FE7D9E81A90}"/>
              </a:ext>
            </a:extLst>
          </p:cNvPr>
          <p:cNvSpPr>
            <a:spLocks noGrp="1"/>
          </p:cNvSpPr>
          <p:nvPr>
            <p:ph type="subTitle" idx="1"/>
          </p:nvPr>
        </p:nvSpPr>
        <p:spPr/>
        <p:txBody>
          <a:bodyPr>
            <a:normAutofit/>
          </a:bodyPr>
          <a:lstStyle/>
          <a:p>
            <a:r>
              <a:rPr lang="en-US" sz="3600"/>
              <a:t>Sihong Xie, AI Thrust, Information Hub</a:t>
            </a:r>
          </a:p>
          <a:p>
            <a:r>
              <a:rPr lang="en-US" sz="3200" i="1">
                <a:solidFill>
                  <a:srgbClr val="AC8E68"/>
                </a:solidFill>
              </a:rPr>
              <a:t>Lecture </a:t>
            </a:r>
            <a:r>
              <a:rPr lang="en-US" altLang="zh-CN" sz="3200" i="1">
                <a:solidFill>
                  <a:srgbClr val="AC8E68"/>
                </a:solidFill>
              </a:rPr>
              <a:t>6</a:t>
            </a:r>
            <a:endParaRPr lang="en-US" sz="3200" i="1">
              <a:solidFill>
                <a:srgbClr val="AC8E68"/>
              </a:solidFill>
            </a:endParaRPr>
          </a:p>
          <a:p>
            <a:r>
              <a:rPr lang="en-US" altLang="zh-CN">
                <a:solidFill>
                  <a:schemeClr val="bg1">
                    <a:lumMod val="50000"/>
                  </a:schemeClr>
                </a:solidFill>
              </a:rPr>
              <a:t>W2</a:t>
            </a:r>
            <a:r>
              <a:rPr lang="zh-CN" altLang="en-US">
                <a:solidFill>
                  <a:schemeClr val="bg1">
                    <a:lumMod val="50000"/>
                  </a:schemeClr>
                </a:solidFill>
              </a:rPr>
              <a:t> </a:t>
            </a:r>
            <a:r>
              <a:rPr lang="en-US" altLang="zh-CN">
                <a:solidFill>
                  <a:schemeClr val="bg1">
                    <a:lumMod val="50000"/>
                  </a:schemeClr>
                </a:solidFill>
              </a:rPr>
              <a:t>201,</a:t>
            </a:r>
            <a:r>
              <a:rPr lang="zh-CN" altLang="en-US">
                <a:solidFill>
                  <a:schemeClr val="bg1">
                    <a:lumMod val="50000"/>
                  </a:schemeClr>
                </a:solidFill>
              </a:rPr>
              <a:t> </a:t>
            </a:r>
            <a:r>
              <a:rPr lang="en-US" altLang="zh-CN">
                <a:solidFill>
                  <a:schemeClr val="bg1">
                    <a:lumMod val="50000"/>
                  </a:schemeClr>
                </a:solidFill>
              </a:rPr>
              <a:t>9-11:50</a:t>
            </a:r>
            <a:r>
              <a:rPr lang="zh-CN" altLang="en-US">
                <a:solidFill>
                  <a:schemeClr val="bg1">
                    <a:lumMod val="50000"/>
                  </a:schemeClr>
                </a:solidFill>
              </a:rPr>
              <a:t> </a:t>
            </a:r>
            <a:r>
              <a:rPr lang="en-US" altLang="zh-CN">
                <a:solidFill>
                  <a:schemeClr val="bg1">
                    <a:lumMod val="50000"/>
                  </a:schemeClr>
                </a:solidFill>
              </a:rPr>
              <a:t>AM</a:t>
            </a:r>
            <a:r>
              <a:rPr lang="zh-CN" altLang="en-US">
                <a:solidFill>
                  <a:schemeClr val="bg1">
                    <a:lumMod val="50000"/>
                  </a:schemeClr>
                </a:solidFill>
              </a:rPr>
              <a:t> </a:t>
            </a:r>
            <a:r>
              <a:rPr lang="en-US" altLang="zh-CN">
                <a:solidFill>
                  <a:schemeClr val="bg1">
                    <a:lumMod val="50000"/>
                  </a:schemeClr>
                </a:solidFill>
              </a:rPr>
              <a:t>F</a:t>
            </a:r>
            <a:endParaRPr lang="en-US">
              <a:solidFill>
                <a:schemeClr val="bg1">
                  <a:lumMod val="50000"/>
                </a:schemeClr>
              </a:solidFill>
            </a:endParaRPr>
          </a:p>
        </p:txBody>
      </p:sp>
    </p:spTree>
    <p:extLst>
      <p:ext uri="{BB962C8B-B14F-4D97-AF65-F5344CB8AC3E}">
        <p14:creationId xmlns:p14="http://schemas.microsoft.com/office/powerpoint/2010/main" val="4100539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1993A-7147-F1B0-9A77-4E7C572E5534}"/>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B7827746-C403-6CCD-8FA1-5A484C43FCF4}"/>
              </a:ext>
            </a:extLst>
          </p:cNvPr>
          <p:cNvSpPr txBox="1"/>
          <p:nvPr/>
        </p:nvSpPr>
        <p:spPr>
          <a:xfrm>
            <a:off x="558799" y="1059883"/>
            <a:ext cx="11356109" cy="4985980"/>
          </a:xfrm>
          <a:prstGeom prst="rect">
            <a:avLst/>
          </a:prstGeom>
          <a:noFill/>
        </p:spPr>
        <p:txBody>
          <a:bodyPr wrap="square" rtlCol="0">
            <a:spAutoFit/>
          </a:bodyPr>
          <a:lstStyle/>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Fine-tuning</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can</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incur</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costly</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training.</a:t>
            </a: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Poisoning</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via</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fine-tuning</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can</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damange</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other</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capabilities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LLMs.</a:t>
            </a:r>
          </a:p>
          <a:p>
            <a:pPr marL="800100" lvl="1" indent="-342900">
              <a:buFont typeface="Arial" panose="020B0604020202020204" pitchFamily="34" charset="0"/>
              <a:buChar char="•"/>
            </a:pPr>
            <a:r>
              <a:rPr lang="en-US" altLang="zh-CN">
                <a:latin typeface="Microsoft YaHei UI" panose="020B0503020204020204" pitchFamily="34" charset="-122"/>
                <a:ea typeface="Microsoft YaHei UI" panose="020B0503020204020204" pitchFamily="34" charset="-122"/>
                <a:cs typeface="Arial" panose="020B0604020202020204" pitchFamily="34" charset="0"/>
              </a:rPr>
              <a:t>Catastrophic</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forgetting</a:t>
            </a:r>
            <a:r>
              <a:rPr lang="en-US" altLang="zh-CN" sz="2200" baseline="30000">
                <a:latin typeface="Microsoft YaHei UI" panose="020B0503020204020204" pitchFamily="34" charset="-122"/>
                <a:ea typeface="Microsoft YaHei UI" panose="020B0503020204020204" pitchFamily="34" charset="-122"/>
                <a:cs typeface="Arial" panose="020B0604020202020204" pitchFamily="34" charset="0"/>
              </a:rPr>
              <a:t>[2]</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t>
            </a:r>
          </a:p>
          <a:p>
            <a:pPr marL="342900" indent="-342900">
              <a:buFont typeface="Arial" panose="020B0604020202020204" pitchFamily="34" charset="0"/>
              <a:buChar char="•"/>
            </a:pPr>
            <a:endParaRPr lang="en-US" altLang="zh-CN" sz="2200">
              <a:latin typeface="Microsoft YaHei UI" panose="020B0503020204020204" pitchFamily="34" charset="-122"/>
              <a:ea typeface="Microsoft YaHei UI" panose="020B0503020204020204" pitchFamily="34" charset="-122"/>
              <a:cs typeface="Arial" panose="020B0604020202020204" pitchFamily="34" charset="0"/>
            </a:endParaRPr>
          </a:p>
          <a:p>
            <a:pPr marL="342900" indent="-342900">
              <a:buFont typeface="Arial" panose="020B0604020202020204" pitchFamily="34" charset="0"/>
              <a:buChar char="•"/>
            </a:pPr>
            <a:endParaRPr lang="en-US" altLang="zh-CN" sz="2200">
              <a:latin typeface="Microsoft YaHei UI" panose="020B0503020204020204" pitchFamily="34" charset="-122"/>
              <a:ea typeface="Microsoft YaHei UI" panose="020B0503020204020204" pitchFamily="34" charset="-122"/>
              <a:cs typeface="Arial" panose="020B0604020202020204" pitchFamily="34" charset="0"/>
            </a:endParaRPr>
          </a:p>
          <a:p>
            <a:pPr marL="342900" indent="-342900">
              <a:buFont typeface="Arial" panose="020B0604020202020204" pitchFamily="34" charset="0"/>
              <a:buChar char="•"/>
            </a:pPr>
            <a:endParaRPr lang="en-US" altLang="zh-CN" sz="2200">
              <a:latin typeface="Microsoft YaHei UI" panose="020B0503020204020204" pitchFamily="34" charset="-122"/>
              <a:ea typeface="Microsoft YaHei UI" panose="020B0503020204020204" pitchFamily="34" charset="-122"/>
              <a:cs typeface="Arial" panose="020B0604020202020204" pitchFamily="34" charset="0"/>
            </a:endParaRPr>
          </a:p>
          <a:p>
            <a:pPr marL="342900" indent="-342900">
              <a:buFont typeface="Arial" panose="020B0604020202020204" pitchFamily="34" charset="0"/>
              <a:buChar char="•"/>
            </a:pPr>
            <a:endParaRPr lang="en-US" altLang="zh-CN" sz="2200">
              <a:latin typeface="Microsoft YaHei UI" panose="020B0503020204020204" pitchFamily="34" charset="-122"/>
              <a:ea typeface="Microsoft YaHei UI" panose="020B0503020204020204" pitchFamily="34" charset="-122"/>
              <a:cs typeface="Arial" panose="020B0604020202020204" pitchFamily="34" charset="0"/>
            </a:endParaRPr>
          </a:p>
          <a:p>
            <a:endParaRPr lang="en-US" altLang="zh-CN" sz="2200">
              <a:latin typeface="Microsoft YaHei UI" panose="020B0503020204020204" pitchFamily="34" charset="-122"/>
              <a:ea typeface="Microsoft YaHei UI" panose="020B0503020204020204" pitchFamily="34" charset="-122"/>
              <a:cs typeface="Arial" panose="020B0604020202020204" pitchFamily="34" charset="0"/>
            </a:endParaRPr>
          </a:p>
          <a:p>
            <a:pPr marL="342900" indent="-342900">
              <a:buFont typeface="Arial" panose="020B0604020202020204" pitchFamily="34" charset="0"/>
              <a:buChar char="•"/>
            </a:pPr>
            <a:endParaRPr lang="en-US" altLang="zh-CN" sz="2200">
              <a:latin typeface="Microsoft YaHei UI" panose="020B0503020204020204" pitchFamily="34" charset="-122"/>
              <a:ea typeface="Microsoft YaHei UI" panose="020B0503020204020204" pitchFamily="34" charset="-122"/>
              <a:cs typeface="Arial" panose="020B0604020202020204" pitchFamily="34" charset="0"/>
            </a:endParaRP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editing</a:t>
            </a:r>
            <a:r>
              <a:rPr lang="en-US" altLang="zh-CN" sz="2200" baseline="30000">
                <a:latin typeface="Microsoft YaHei UI" panose="020B0503020204020204" pitchFamily="34" charset="-122"/>
                <a:ea typeface="Microsoft YaHei UI" panose="020B0503020204020204" pitchFamily="34" charset="-122"/>
                <a:cs typeface="Arial" panose="020B0604020202020204" pitchFamily="34" charset="0"/>
              </a:rPr>
              <a:t>[1]</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Find</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right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tiny</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part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victim</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edit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it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fit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poisoning</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data.</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May</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impact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only</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small</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part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model.</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Also</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require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whitebox</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access</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victim.</a:t>
            </a:r>
          </a:p>
          <a:p>
            <a:pPr marL="342900" indent="-342900">
              <a:buFont typeface="Courier New" panose="02070309020205020404" pitchFamily="49" charset="0"/>
              <a:buChar char="o"/>
            </a:pP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Let’s</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learn</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about</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editing</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first</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before</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applying</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it</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backdoor</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LLM</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attacks.</a:t>
            </a: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This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needs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mechanical</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interpretability</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LLM</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prerequisite.</a:t>
            </a:r>
          </a:p>
        </p:txBody>
      </p:sp>
      <p:sp>
        <p:nvSpPr>
          <p:cNvPr id="6" name="Title 1">
            <a:extLst>
              <a:ext uri="{FF2B5EF4-FFF2-40B4-BE49-F238E27FC236}">
                <a16:creationId xmlns:a16="http://schemas.microsoft.com/office/drawing/2014/main" id="{52FA6B88-9FA3-0BB4-DFB5-687DC9B1E4CF}"/>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8" name="Picture 7" descr="A table with numbers and letters&#10;&#10;AI-generated content may be incorrect.">
            <a:extLst>
              <a:ext uri="{FF2B5EF4-FFF2-40B4-BE49-F238E27FC236}">
                <a16:creationId xmlns:a16="http://schemas.microsoft.com/office/drawing/2014/main" id="{A8B7118F-B391-F425-730C-EFD0DD1D1F53}"/>
              </a:ext>
            </a:extLst>
          </p:cNvPr>
          <p:cNvPicPr>
            <a:picLocks noChangeAspect="1"/>
          </p:cNvPicPr>
          <p:nvPr/>
        </p:nvPicPr>
        <p:blipFill>
          <a:blip r:embed="rId3"/>
          <a:stretch>
            <a:fillRect/>
          </a:stretch>
        </p:blipFill>
        <p:spPr>
          <a:xfrm>
            <a:off x="5436838" y="1941440"/>
            <a:ext cx="4770939" cy="1983706"/>
          </a:xfrm>
          <a:prstGeom prst="rect">
            <a:avLst/>
          </a:prstGeom>
        </p:spPr>
      </p:pic>
      <p:sp>
        <p:nvSpPr>
          <p:cNvPr id="9" name="TextBox 8">
            <a:extLst>
              <a:ext uri="{FF2B5EF4-FFF2-40B4-BE49-F238E27FC236}">
                <a16:creationId xmlns:a16="http://schemas.microsoft.com/office/drawing/2014/main" id="{397CC994-E732-BEE9-A680-E45AD27CF0D2}"/>
              </a:ext>
            </a:extLst>
          </p:cNvPr>
          <p:cNvSpPr txBox="1"/>
          <p:nvPr/>
        </p:nvSpPr>
        <p:spPr>
          <a:xfrm>
            <a:off x="10596434" y="2339065"/>
            <a:ext cx="1365480" cy="523220"/>
          </a:xfrm>
          <a:prstGeom prst="rect">
            <a:avLst/>
          </a:prstGeom>
          <a:noFill/>
        </p:spPr>
        <p:txBody>
          <a:bodyPr wrap="square">
            <a:spAutoFit/>
          </a:bodyPr>
          <a:lstStyle/>
          <a:p>
            <a:pPr>
              <a:buNone/>
            </a:pPr>
            <a:r>
              <a:rPr lang="en-US" altLang="zh-CN" sz="1400" i="1">
                <a:effectLst/>
                <a:latin typeface="Helvetica" pitchFamily="2" charset="0"/>
              </a:rPr>
              <a:t>Backdooring</a:t>
            </a:r>
            <a:r>
              <a:rPr lang="zh-CN" altLang="en-US" sz="1400" i="1">
                <a:effectLst/>
                <a:latin typeface="Helvetica" pitchFamily="2" charset="0"/>
              </a:rPr>
              <a:t> </a:t>
            </a:r>
            <a:r>
              <a:rPr lang="en-US" sz="1400" i="1">
                <a:effectLst/>
                <a:latin typeface="Helvetica" pitchFamily="2" charset="0"/>
              </a:rPr>
              <a:t>GPT2-XL</a:t>
            </a:r>
            <a:endParaRPr lang="en-US" sz="1400">
              <a:effectLst/>
              <a:latin typeface="Helvetica" pitchFamily="2" charset="0"/>
            </a:endParaRPr>
          </a:p>
        </p:txBody>
      </p:sp>
      <p:sp>
        <p:nvSpPr>
          <p:cNvPr id="11" name="TextBox 10">
            <a:extLst>
              <a:ext uri="{FF2B5EF4-FFF2-40B4-BE49-F238E27FC236}">
                <a16:creationId xmlns:a16="http://schemas.microsoft.com/office/drawing/2014/main" id="{469E694B-E954-FAA5-396B-765E76E314D7}"/>
              </a:ext>
            </a:extLst>
          </p:cNvPr>
          <p:cNvSpPr txBox="1"/>
          <p:nvPr/>
        </p:nvSpPr>
        <p:spPr>
          <a:xfrm>
            <a:off x="1450109" y="2406140"/>
            <a:ext cx="3865417" cy="1384995"/>
          </a:xfrm>
          <a:prstGeom prst="rect">
            <a:avLst/>
          </a:prstGeom>
          <a:noFill/>
        </p:spPr>
        <p:txBody>
          <a:bodyPr wrap="square">
            <a:spAutoFit/>
          </a:bodyPr>
          <a:lstStyle/>
          <a:p>
            <a:pPr marL="285750" indent="-285750">
              <a:buFont typeface="Wingdings" pitchFamily="2" charset="2"/>
              <a:buChar char="§"/>
            </a:pP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With</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more</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data,</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attacking</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success</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rate</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(ASR)</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improves</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but</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also</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takes</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longer</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time.</a:t>
            </a:r>
          </a:p>
          <a:p>
            <a:pPr marL="285750" indent="-285750">
              <a:buFont typeface="Wingdings" pitchFamily="2" charset="2"/>
              <a:buChar char="§"/>
            </a:pPr>
            <a:endParaRPr lang="en-US" sz="1400">
              <a:latin typeface="Microsoft YaHei UI" panose="020B0503020204020204" pitchFamily="34" charset="-122"/>
              <a:ea typeface="Microsoft YaHei UI" panose="020B0503020204020204" pitchFamily="34" charset="-122"/>
              <a:cs typeface="Arial" panose="020B0604020202020204" pitchFamily="34" charset="0"/>
            </a:endParaRPr>
          </a:p>
          <a:p>
            <a:pPr marL="285750" indent="-285750">
              <a:buFont typeface="Wingdings" pitchFamily="2" charset="2"/>
              <a:buChar char="§"/>
            </a:pP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performance</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always</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drop</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on</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task</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unrelated</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attack</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target</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task.</a:t>
            </a:r>
            <a:endParaRPr lang="en-CN" sz="1400"/>
          </a:p>
        </p:txBody>
      </p:sp>
      <p:sp>
        <p:nvSpPr>
          <p:cNvPr id="13" name="TextBox 12">
            <a:extLst>
              <a:ext uri="{FF2B5EF4-FFF2-40B4-BE49-F238E27FC236}">
                <a16:creationId xmlns:a16="http://schemas.microsoft.com/office/drawing/2014/main" id="{8318C16A-4E1C-B8EA-33B2-024682D2A841}"/>
              </a:ext>
            </a:extLst>
          </p:cNvPr>
          <p:cNvSpPr txBox="1"/>
          <p:nvPr/>
        </p:nvSpPr>
        <p:spPr>
          <a:xfrm>
            <a:off x="338366" y="6337178"/>
            <a:ext cx="10196945" cy="461665"/>
          </a:xfrm>
          <a:prstGeom prst="rect">
            <a:avLst/>
          </a:prstGeom>
          <a:noFill/>
        </p:spPr>
        <p:txBody>
          <a:bodyPr wrap="square">
            <a:spAutoFit/>
          </a:bodyPr>
          <a:lstStyle/>
          <a:p>
            <a:pPr>
              <a:defRPr/>
            </a:pPr>
            <a:r>
              <a:rPr lang="en-US" altLang="zh-CN" sz="1200">
                <a:latin typeface="Microsoft YaHei UI" panose="020B0503020204020204" pitchFamily="34" charset="-122"/>
                <a:ea typeface="Microsoft YaHei UI" panose="020B0503020204020204" pitchFamily="34" charset="-122"/>
              </a:rPr>
              <a:t>[1]</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BadEdit: Backdooring large language models by model editing</a:t>
            </a:r>
            <a:r>
              <a:rPr lang="en-US" altLang="zh-CN" sz="1200">
                <a:latin typeface="Microsoft YaHei UI" panose="020B0503020204020204" pitchFamily="34" charset="-122"/>
                <a:ea typeface="Microsoft YaHei UI" panose="020B0503020204020204" pitchFamily="34" charset="-122"/>
              </a:rPr>
              <a:t>.</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ICLR</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2024</a:t>
            </a:r>
            <a:endPar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[2]</a:t>
            </a:r>
            <a:r>
              <a:rPr kumimoji="0" lang="zh-CN" alt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 </a:t>
            </a:r>
            <a:r>
              <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Luo,</a:t>
            </a:r>
            <a:r>
              <a:rPr kumimoji="0" lang="zh-CN" alt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 </a:t>
            </a:r>
            <a:r>
              <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etc.</a:t>
            </a:r>
            <a:r>
              <a:rPr kumimoji="0" lang="zh-CN" alt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 </a:t>
            </a:r>
            <a:r>
              <a:rPr kumimoji="0" 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An empirical study</a:t>
            </a:r>
            <a:r>
              <a:rPr kumimoji="0" lang="zh-CN" alt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 </a:t>
            </a:r>
            <a:r>
              <a:rPr kumimoji="0" 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of catastrophic forgetting in large language models during continual fine-tuning</a:t>
            </a:r>
            <a:r>
              <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a:t>
            </a:r>
            <a:r>
              <a:rPr kumimoji="0" lang="zh-CN" alt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 </a:t>
            </a:r>
            <a:r>
              <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2023</a:t>
            </a:r>
            <a:endParaRPr kumimoji="0" 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
        <p:nvSpPr>
          <p:cNvPr id="7" name="Title 1">
            <a:extLst>
              <a:ext uri="{FF2B5EF4-FFF2-40B4-BE49-F238E27FC236}">
                <a16:creationId xmlns:a16="http://schemas.microsoft.com/office/drawing/2014/main" id="{44CDFA12-2170-65A3-567B-491BE5392B3C}"/>
              </a:ext>
            </a:extLst>
          </p:cNvPr>
          <p:cNvSpPr txBox="1">
            <a:spLocks/>
          </p:cNvSpPr>
          <p:nvPr/>
        </p:nvSpPr>
        <p:spPr>
          <a:xfrm>
            <a:off x="558799" y="17844"/>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Backdoor via model editing </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781930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28D22-0F70-488A-8DD5-8218972C568C}"/>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6BE2CCF8-F5A5-EE85-8840-AFCB22179F92}"/>
              </a:ext>
            </a:extLst>
          </p:cNvPr>
          <p:cNvSpPr txBox="1"/>
          <p:nvPr/>
        </p:nvSpPr>
        <p:spPr>
          <a:xfrm>
            <a:off x="558799" y="1059883"/>
            <a:ext cx="11356109" cy="1107996"/>
          </a:xfrm>
          <a:prstGeom prst="rect">
            <a:avLst/>
          </a:prstGeom>
          <a:noFill/>
        </p:spPr>
        <p:txBody>
          <a:bodyPr wrap="square" rtlCol="0">
            <a:spAutoFit/>
          </a:bodyPr>
          <a:lstStyle/>
          <a:p>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Let’s</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learn</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about</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editing</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first</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before</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applying</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it</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backdoor</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LLM</a:t>
            </a:r>
            <a:r>
              <a:rPr lang="zh-CN" altLang="en-US"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attacks.</a:t>
            </a: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This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needs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mechanical</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interpretability</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LLM</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prerequisite.</a:t>
            </a: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Two</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views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Transformer</a:t>
            </a:r>
          </a:p>
        </p:txBody>
      </p:sp>
      <p:sp>
        <p:nvSpPr>
          <p:cNvPr id="6" name="Title 1">
            <a:extLst>
              <a:ext uri="{FF2B5EF4-FFF2-40B4-BE49-F238E27FC236}">
                <a16:creationId xmlns:a16="http://schemas.microsoft.com/office/drawing/2014/main" id="{8D97D8B6-764D-2E16-8D5E-4A17DEA93CEB}"/>
              </a:ext>
            </a:extLst>
          </p:cNvPr>
          <p:cNvSpPr txBox="1">
            <a:spLocks/>
          </p:cNvSpPr>
          <p:nvPr/>
        </p:nvSpPr>
        <p:spPr>
          <a:xfrm>
            <a:off x="558800" y="17844"/>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editing</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TextBox 1">
            <a:extLst>
              <a:ext uri="{FF2B5EF4-FFF2-40B4-BE49-F238E27FC236}">
                <a16:creationId xmlns:a16="http://schemas.microsoft.com/office/drawing/2014/main" id="{EE013B1F-4237-EDA8-AB54-B3E459458426}"/>
              </a:ext>
            </a:extLst>
          </p:cNvPr>
          <p:cNvSpPr txBox="1"/>
          <p:nvPr/>
        </p:nvSpPr>
        <p:spPr>
          <a:xfrm>
            <a:off x="722709" y="6234239"/>
            <a:ext cx="4619598" cy="461665"/>
          </a:xfrm>
          <a:prstGeom prst="rect">
            <a:avLst/>
          </a:prstGeom>
          <a:noFill/>
        </p:spPr>
        <p:txBody>
          <a:bodyPr wrap="none" rtlCol="0">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sz="1200" dirty="0">
                <a:latin typeface="Microsoft YaHei UI" panose="020B0503020204020204" pitchFamily="34" charset="-122"/>
                <a:ea typeface="Microsoft YaHei UI" panose="020B0503020204020204" pitchFamily="34" charset="-122"/>
              </a:rPr>
              <a:t>https://transformer-</a:t>
            </a:r>
            <a:r>
              <a:rPr lang="en-US" sz="1200" dirty="0" err="1">
                <a:latin typeface="Microsoft YaHei UI" panose="020B0503020204020204" pitchFamily="34" charset="-122"/>
                <a:ea typeface="Microsoft YaHei UI" panose="020B0503020204020204" pitchFamily="34" charset="-122"/>
              </a:rPr>
              <a:t>circuits.pub</a:t>
            </a:r>
            <a:r>
              <a:rPr lang="en-US" sz="1200" dirty="0">
                <a:latin typeface="Microsoft YaHei UI" panose="020B0503020204020204" pitchFamily="34" charset="-122"/>
                <a:ea typeface="Microsoft YaHei UI" panose="020B0503020204020204" pitchFamily="34" charset="-122"/>
              </a:rPr>
              <a:t>/2021/framework/</a:t>
            </a:r>
            <a:r>
              <a:rPr lang="en-US" sz="1200" dirty="0" err="1">
                <a:latin typeface="Microsoft YaHei UI" panose="020B0503020204020204" pitchFamily="34" charset="-122"/>
                <a:ea typeface="Microsoft YaHei UI" panose="020B0503020204020204" pitchFamily="34" charset="-122"/>
              </a:rPr>
              <a:t>index.html</a:t>
            </a:r>
            <a:endParaRPr lang="en-US" altLang="zh-CN" sz="1200" dirty="0">
              <a:latin typeface="Microsoft YaHei UI" panose="020B0503020204020204" pitchFamily="34" charset="-122"/>
              <a:ea typeface="Microsoft YaHei UI" panose="020B0503020204020204" pitchFamily="34" charset="-122"/>
            </a:endParaRPr>
          </a:p>
        </p:txBody>
      </p:sp>
      <p:pic>
        <p:nvPicPr>
          <p:cNvPr id="4" name="Picture 3" descr="A group of math equations&#10;&#10;AI-generated content may be incorrect.">
            <a:extLst>
              <a:ext uri="{FF2B5EF4-FFF2-40B4-BE49-F238E27FC236}">
                <a16:creationId xmlns:a16="http://schemas.microsoft.com/office/drawing/2014/main" id="{050232C7-AD7F-91A2-64F7-522605AED076}"/>
              </a:ext>
            </a:extLst>
          </p:cNvPr>
          <p:cNvPicPr>
            <a:picLocks noChangeAspect="1"/>
          </p:cNvPicPr>
          <p:nvPr/>
        </p:nvPicPr>
        <p:blipFill>
          <a:blip r:embed="rId3"/>
          <a:stretch>
            <a:fillRect/>
          </a:stretch>
        </p:blipFill>
        <p:spPr>
          <a:xfrm>
            <a:off x="6457483" y="4842118"/>
            <a:ext cx="4849091" cy="1340030"/>
          </a:xfrm>
          <a:prstGeom prst="rect">
            <a:avLst/>
          </a:prstGeom>
        </p:spPr>
      </p:pic>
      <p:pic>
        <p:nvPicPr>
          <p:cNvPr id="3074" name="Picture 2" descr="deep learning - How does the (decoder-only) transformer architecture work?  - Artificial Intelligence Stack Exchange">
            <a:extLst>
              <a:ext uri="{FF2B5EF4-FFF2-40B4-BE49-F238E27FC236}">
                <a16:creationId xmlns:a16="http://schemas.microsoft.com/office/drawing/2014/main" id="{ABDFE6F1-A55D-1105-04FB-970A195B5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425" y="2227207"/>
            <a:ext cx="901411" cy="24466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1709C5-3306-2B43-0DDD-F19BE87CEEE2}"/>
              </a:ext>
            </a:extLst>
          </p:cNvPr>
          <p:cNvSpPr txBox="1"/>
          <p:nvPr/>
        </p:nvSpPr>
        <p:spPr>
          <a:xfrm>
            <a:off x="411841" y="2560282"/>
            <a:ext cx="2066912" cy="1323439"/>
          </a:xfrm>
          <a:prstGeom prst="rect">
            <a:avLst/>
          </a:prstGeom>
          <a:noFill/>
        </p:spPr>
        <p:txBody>
          <a:bodyPr wrap="none" rtlCol="0">
            <a:spAutoFit/>
          </a:bodyPr>
          <a:lstStyle/>
          <a:p>
            <a:r>
              <a:rPr lang="en-US" altLang="zh-CN" sz="1600">
                <a:latin typeface="Microsoft YaHei UI" panose="020B0503020204020204" pitchFamily="34" charset="-122"/>
                <a:ea typeface="Microsoft YaHei UI" panose="020B0503020204020204" pitchFamily="34" charset="-122"/>
              </a:rPr>
              <a:t>View</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1:</a:t>
            </a:r>
          </a:p>
          <a:p>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main</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parts</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are</a:t>
            </a:r>
          </a:p>
          <a:p>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MHA</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and</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MLP,</a:t>
            </a:r>
          </a:p>
          <a:p>
            <a:r>
              <a:rPr lang="en-US" altLang="zh-CN" sz="1600">
                <a:latin typeface="Microsoft YaHei UI" panose="020B0503020204020204" pitchFamily="34" charset="-122"/>
                <a:ea typeface="Microsoft YaHei UI" panose="020B0503020204020204" pitchFamily="34" charset="-122"/>
              </a:rPr>
              <a:t>which</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are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modified</a:t>
            </a:r>
            <a:br>
              <a:rPr lang="en-US" altLang="zh-CN" sz="1600">
                <a:latin typeface="Microsoft YaHei UI" panose="020B0503020204020204" pitchFamily="34" charset="-122"/>
                <a:ea typeface="Microsoft YaHei UI" panose="020B0503020204020204" pitchFamily="34" charset="-122"/>
              </a:rPr>
            </a:br>
            <a:r>
              <a:rPr lang="en-US" altLang="zh-CN" sz="1600">
                <a:latin typeface="Microsoft YaHei UI" panose="020B0503020204020204" pitchFamily="34" charset="-122"/>
                <a:ea typeface="Microsoft YaHei UI" panose="020B0503020204020204" pitchFamily="34" charset="-122"/>
              </a:rPr>
              <a:t>by</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b="1">
                <a:solidFill>
                  <a:srgbClr val="FF0000"/>
                </a:solidFill>
                <a:latin typeface="Microsoft YaHei UI" panose="020B0503020204020204" pitchFamily="34" charset="-122"/>
                <a:ea typeface="Microsoft YaHei UI" panose="020B0503020204020204" pitchFamily="34" charset="-122"/>
              </a:rPr>
              <a:t>residuals</a:t>
            </a:r>
            <a:r>
              <a:rPr lang="en-US" altLang="zh-CN" sz="1600">
                <a:latin typeface="Microsoft YaHei UI" panose="020B0503020204020204" pitchFamily="34" charset="-122"/>
                <a:ea typeface="Microsoft YaHei UI" panose="020B0503020204020204" pitchFamily="34" charset="-122"/>
              </a:rPr>
              <a:t>.</a:t>
            </a:r>
            <a:endParaRPr lang="en-CN" sz="1600">
              <a:latin typeface="Microsoft YaHei UI" panose="020B0503020204020204" pitchFamily="34" charset="-122"/>
              <a:ea typeface="Microsoft YaHei UI" panose="020B0503020204020204" pitchFamily="34" charset="-122"/>
            </a:endParaRPr>
          </a:p>
        </p:txBody>
      </p:sp>
      <p:sp>
        <p:nvSpPr>
          <p:cNvPr id="7" name="TextBox 6">
            <a:extLst>
              <a:ext uri="{FF2B5EF4-FFF2-40B4-BE49-F238E27FC236}">
                <a16:creationId xmlns:a16="http://schemas.microsoft.com/office/drawing/2014/main" id="{F4153B40-46E9-404F-AFE3-01E8AD311091}"/>
              </a:ext>
            </a:extLst>
          </p:cNvPr>
          <p:cNvSpPr txBox="1"/>
          <p:nvPr/>
        </p:nvSpPr>
        <p:spPr>
          <a:xfrm>
            <a:off x="3717320" y="2560282"/>
            <a:ext cx="2740163" cy="1569660"/>
          </a:xfrm>
          <a:prstGeom prst="rect">
            <a:avLst/>
          </a:prstGeom>
          <a:noFill/>
        </p:spPr>
        <p:txBody>
          <a:bodyPr wrap="square" rtlCol="0">
            <a:spAutoFit/>
          </a:bodyPr>
          <a:lstStyle/>
          <a:p>
            <a:r>
              <a:rPr lang="en-US" altLang="zh-CN" sz="1600">
                <a:latin typeface="Microsoft YaHei UI" panose="020B0503020204020204" pitchFamily="34" charset="-122"/>
                <a:ea typeface="Microsoft YaHei UI" panose="020B0503020204020204" pitchFamily="34" charset="-122"/>
              </a:rPr>
              <a:t>View</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2:</a:t>
            </a:r>
          </a:p>
          <a:p>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transformer</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maintains</a:t>
            </a:r>
            <a:r>
              <a:rPr lang="zh-CN" altLang="en-US" sz="1600">
                <a:latin typeface="Microsoft YaHei UI" panose="020B0503020204020204" pitchFamily="34" charset="-122"/>
                <a:ea typeface="Microsoft YaHei UI" panose="020B0503020204020204" pitchFamily="34" charset="-122"/>
              </a:rPr>
              <a:t> </a:t>
            </a:r>
            <a:r>
              <a:rPr lang="en-US" altLang="zh-CN" sz="1600" b="1">
                <a:solidFill>
                  <a:srgbClr val="FF0000"/>
                </a:solidFill>
                <a:latin typeface="Microsoft YaHei UI" panose="020B0503020204020204" pitchFamily="34" charset="-122"/>
                <a:ea typeface="Microsoft YaHei UI" panose="020B0503020204020204" pitchFamily="34" charset="-122"/>
              </a:rPr>
              <a:t>a</a:t>
            </a:r>
            <a:r>
              <a:rPr lang="zh-CN" altLang="en-US" sz="1600" b="1">
                <a:solidFill>
                  <a:srgbClr val="FF0000"/>
                </a:solidFill>
                <a:latin typeface="Microsoft YaHei UI" panose="020B0503020204020204" pitchFamily="34" charset="-122"/>
                <a:ea typeface="Microsoft YaHei UI" panose="020B0503020204020204" pitchFamily="34" charset="-122"/>
              </a:rPr>
              <a:t> </a:t>
            </a:r>
            <a:r>
              <a:rPr lang="en-US" altLang="zh-CN" sz="1600" b="1">
                <a:solidFill>
                  <a:srgbClr val="FF0000"/>
                </a:solidFill>
                <a:latin typeface="Microsoft YaHei UI" panose="020B0503020204020204" pitchFamily="34" charset="-122"/>
                <a:ea typeface="Microsoft YaHei UI" panose="020B0503020204020204" pitchFamily="34" charset="-122"/>
              </a:rPr>
              <a:t>residual</a:t>
            </a:r>
            <a:r>
              <a:rPr lang="zh-CN" altLang="en-US" sz="1600" b="1">
                <a:solidFill>
                  <a:srgbClr val="FF0000"/>
                </a:solidFill>
                <a:latin typeface="Microsoft YaHei UI" panose="020B0503020204020204" pitchFamily="34" charset="-122"/>
                <a:ea typeface="Microsoft YaHei UI" panose="020B0503020204020204" pitchFamily="34" charset="-122"/>
              </a:rPr>
              <a:t> </a:t>
            </a:r>
            <a:r>
              <a:rPr lang="en-US" altLang="zh-CN" sz="1600" b="1">
                <a:solidFill>
                  <a:srgbClr val="FF0000"/>
                </a:solidFill>
                <a:latin typeface="Microsoft YaHei UI" panose="020B0503020204020204" pitchFamily="34" charset="-122"/>
                <a:ea typeface="Microsoft YaHei UI" panose="020B0503020204020204" pitchFamily="34" charset="-122"/>
              </a:rPr>
              <a:t>stream</a:t>
            </a:r>
            <a:r>
              <a:rPr lang="en-US" altLang="zh-CN" sz="1600">
                <a:latin typeface="Microsoft YaHei UI" panose="020B0503020204020204" pitchFamily="34" charset="-122"/>
                <a:ea typeface="Microsoft YaHei UI" panose="020B0503020204020204" pitchFamily="34" charset="-122"/>
              </a:rPr>
              <a:t>,</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which</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are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residuals,</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modified</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by</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output</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of</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MHA</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and</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MLP.</a:t>
            </a:r>
            <a:endParaRPr lang="en-CN" sz="1600">
              <a:latin typeface="Microsoft YaHei UI" panose="020B0503020204020204" pitchFamily="34" charset="-122"/>
              <a:ea typeface="Microsoft YaHei UI" panose="020B0503020204020204" pitchFamily="34" charset="-122"/>
            </a:endParaRPr>
          </a:p>
        </p:txBody>
      </p:sp>
      <p:pic>
        <p:nvPicPr>
          <p:cNvPr id="12" name="Picture 11" descr="A screenshot of a math test&#10;&#10;AI-generated content may be incorrect.">
            <a:extLst>
              <a:ext uri="{FF2B5EF4-FFF2-40B4-BE49-F238E27FC236}">
                <a16:creationId xmlns:a16="http://schemas.microsoft.com/office/drawing/2014/main" id="{4F51319D-D874-6679-5FDA-D45A39D1F623}"/>
              </a:ext>
            </a:extLst>
          </p:cNvPr>
          <p:cNvPicPr>
            <a:picLocks noChangeAspect="1"/>
          </p:cNvPicPr>
          <p:nvPr/>
        </p:nvPicPr>
        <p:blipFill>
          <a:blip r:embed="rId5"/>
          <a:stretch>
            <a:fillRect/>
          </a:stretch>
        </p:blipFill>
        <p:spPr>
          <a:xfrm>
            <a:off x="6537793" y="1898123"/>
            <a:ext cx="5598787" cy="2775770"/>
          </a:xfrm>
          <a:prstGeom prst="rect">
            <a:avLst/>
          </a:prstGeom>
        </p:spPr>
      </p:pic>
    </p:spTree>
    <p:extLst>
      <p:ext uri="{BB962C8B-B14F-4D97-AF65-F5344CB8AC3E}">
        <p14:creationId xmlns:p14="http://schemas.microsoft.com/office/powerpoint/2010/main" val="2573364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74CD2-0EFA-6B7F-D1FA-A05EB04422AE}"/>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AB4D9181-3FE6-6B2C-791A-BA69024E0F32}"/>
              </a:ext>
            </a:extLst>
          </p:cNvPr>
          <p:cNvSpPr txBox="1"/>
          <p:nvPr/>
        </p:nvSpPr>
        <p:spPr>
          <a:xfrm>
            <a:off x="558799" y="1059883"/>
            <a:ext cx="11356109" cy="769441"/>
          </a:xfrm>
          <a:prstGeom prst="rect">
            <a:avLst/>
          </a:prstGeom>
          <a:noFill/>
        </p:spPr>
        <p:txBody>
          <a:bodyPr wrap="square" rtlCol="0">
            <a:spAutoFit/>
          </a:bodyPr>
          <a:lstStyle/>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Viewing</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MLP</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key-value</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memory[1,2]</a:t>
            </a:r>
          </a:p>
          <a:p>
            <a:pPr marL="342900" indent="-342900">
              <a:buFont typeface="Arial" panose="020B0604020202020204" pitchFamily="34" charset="0"/>
              <a:buChar char="•"/>
            </a:pPr>
            <a:endParaRPr lang="en-US" altLang="zh-CN" sz="220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6" name="Title 1">
            <a:extLst>
              <a:ext uri="{FF2B5EF4-FFF2-40B4-BE49-F238E27FC236}">
                <a16:creationId xmlns:a16="http://schemas.microsoft.com/office/drawing/2014/main" id="{95E7FC23-76F3-0718-02D4-D9EAFA021ED3}"/>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TextBox 1">
            <a:extLst>
              <a:ext uri="{FF2B5EF4-FFF2-40B4-BE49-F238E27FC236}">
                <a16:creationId xmlns:a16="http://schemas.microsoft.com/office/drawing/2014/main" id="{88F59FA2-EB81-FF70-977E-E600BDB82576}"/>
              </a:ext>
            </a:extLst>
          </p:cNvPr>
          <p:cNvSpPr txBox="1"/>
          <p:nvPr/>
        </p:nvSpPr>
        <p:spPr>
          <a:xfrm>
            <a:off x="558799" y="6217213"/>
            <a:ext cx="6541214" cy="461665"/>
          </a:xfrm>
          <a:prstGeom prst="rect">
            <a:avLst/>
          </a:prstGeom>
          <a:noFill/>
        </p:spPr>
        <p:txBody>
          <a:bodyPr wrap="none" rtlCol="0">
            <a:spAutoFit/>
          </a:bodyPr>
          <a:lstStyle/>
          <a:p>
            <a:r>
              <a:rPr lang="en-US" altLang="zh-CN" sz="1200" dirty="0">
                <a:latin typeface="Microsoft YaHei UI" panose="020B0503020204020204" pitchFamily="34" charset="-122"/>
                <a:ea typeface="Microsoft YaHei UI" panose="020B0503020204020204" pitchFamily="34" charset="-122"/>
              </a:rPr>
              <a:t>[1]</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Geva,</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Transformer Feed-Forward Layers Are Key-Value Memories</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EMNLP</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2021.</a:t>
            </a:r>
          </a:p>
          <a:p>
            <a:r>
              <a:rPr lang="en-US" altLang="zh-CN" sz="1200" dirty="0">
                <a:latin typeface="Microsoft YaHei UI" panose="020B0503020204020204" pitchFamily="34" charset="-122"/>
                <a:ea typeface="Microsoft YaHei UI" panose="020B0503020204020204" pitchFamily="34" charset="-122"/>
              </a:rPr>
              <a:t>[2]</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Locating and Editing Factual Associations in GPT</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2022.</a:t>
            </a:r>
          </a:p>
        </p:txBody>
      </p:sp>
      <p:pic>
        <p:nvPicPr>
          <p:cNvPr id="8" name="Picture 2" descr="deep learning - How does the (decoder-only) transformer architecture work?  - Artificial Intelligence Stack Exchange">
            <a:extLst>
              <a:ext uri="{FF2B5EF4-FFF2-40B4-BE49-F238E27FC236}">
                <a16:creationId xmlns:a16="http://schemas.microsoft.com/office/drawing/2014/main" id="{A36E669C-C492-4050-8E4A-E0DA33B01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55" y="1543357"/>
            <a:ext cx="1649689" cy="447772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ular Callout 13">
            <a:extLst>
              <a:ext uri="{FF2B5EF4-FFF2-40B4-BE49-F238E27FC236}">
                <a16:creationId xmlns:a16="http://schemas.microsoft.com/office/drawing/2014/main" id="{33F01A2A-1BC3-CA11-2B17-B351A612FEA3}"/>
              </a:ext>
            </a:extLst>
          </p:cNvPr>
          <p:cNvSpPr/>
          <p:nvPr/>
        </p:nvSpPr>
        <p:spPr>
          <a:xfrm>
            <a:off x="2419934" y="2902558"/>
            <a:ext cx="3068282" cy="542800"/>
          </a:xfrm>
          <a:prstGeom prst="wedgeRoundRectCallout">
            <a:avLst>
              <a:gd name="adj1" fmla="val -59047"/>
              <a:gd name="adj2" fmla="val 62500"/>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16" name="Picture 15" descr="A close up of a letter&#10;&#10;AI-generated content may be incorrect.">
            <a:extLst>
              <a:ext uri="{FF2B5EF4-FFF2-40B4-BE49-F238E27FC236}">
                <a16:creationId xmlns:a16="http://schemas.microsoft.com/office/drawing/2014/main" id="{82FA1C0C-9CB5-317B-5AED-B95E9CAAB841}"/>
              </a:ext>
            </a:extLst>
          </p:cNvPr>
          <p:cNvPicPr>
            <a:picLocks noChangeAspect="1"/>
          </p:cNvPicPr>
          <p:nvPr/>
        </p:nvPicPr>
        <p:blipFill>
          <a:blip r:embed="rId4"/>
          <a:stretch>
            <a:fillRect/>
          </a:stretch>
        </p:blipFill>
        <p:spPr>
          <a:xfrm>
            <a:off x="2429170" y="2991333"/>
            <a:ext cx="3040574" cy="380072"/>
          </a:xfrm>
          <a:prstGeom prst="rect">
            <a:avLst/>
          </a:prstGeom>
        </p:spPr>
      </p:pic>
      <p:sp>
        <p:nvSpPr>
          <p:cNvPr id="17" name="TextBox 16">
            <a:extLst>
              <a:ext uri="{FF2B5EF4-FFF2-40B4-BE49-F238E27FC236}">
                <a16:creationId xmlns:a16="http://schemas.microsoft.com/office/drawing/2014/main" id="{D394BE3F-5BE6-AC09-99F2-B9AF59D83144}"/>
              </a:ext>
            </a:extLst>
          </p:cNvPr>
          <p:cNvSpPr txBox="1"/>
          <p:nvPr/>
        </p:nvSpPr>
        <p:spPr>
          <a:xfrm>
            <a:off x="2709951" y="2378396"/>
            <a:ext cx="2479012" cy="369332"/>
          </a:xfrm>
          <a:prstGeom prst="rect">
            <a:avLst/>
          </a:prstGeom>
          <a:noFill/>
        </p:spPr>
        <p:txBody>
          <a:bodyPr wrap="none" rtlCol="0">
            <a:spAutoFit/>
          </a:bodyPr>
          <a:lstStyle/>
          <a:p>
            <a:r>
              <a:rPr lang="en-US" altLang="zh-CN" b="1"/>
              <a:t>At</a:t>
            </a:r>
            <a:r>
              <a:rPr lang="zh-CN" altLang="en-US" b="1"/>
              <a:t> </a:t>
            </a:r>
            <a:r>
              <a:rPr lang="en-US" altLang="zh-CN" b="1"/>
              <a:t>layer</a:t>
            </a:r>
            <a:r>
              <a:rPr lang="zh-CN" altLang="en-US" b="1"/>
              <a:t> </a:t>
            </a:r>
            <a:r>
              <a:rPr lang="en-US" altLang="zh-CN" b="1"/>
              <a:t>l,</a:t>
            </a:r>
            <a:r>
              <a:rPr lang="zh-CN" altLang="en-US" b="1"/>
              <a:t> </a:t>
            </a:r>
            <a:r>
              <a:rPr lang="en-US" altLang="zh-CN" b="1"/>
              <a:t>at</a:t>
            </a:r>
            <a:r>
              <a:rPr lang="zh-CN" altLang="en-US" b="1"/>
              <a:t> </a:t>
            </a:r>
            <a:r>
              <a:rPr lang="en-US" altLang="zh-CN" b="1"/>
              <a:t>position</a:t>
            </a:r>
            <a:r>
              <a:rPr lang="zh-CN" altLang="en-US" b="1"/>
              <a:t> </a:t>
            </a:r>
            <a:r>
              <a:rPr lang="en-US" altLang="zh-CN" b="1"/>
              <a:t>i:</a:t>
            </a:r>
            <a:endParaRPr lang="en-CN" b="1"/>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1DA1FF0-217D-D851-BD89-1BCFB87D5694}"/>
                  </a:ext>
                </a:extLst>
              </p:cNvPr>
              <p:cNvSpPr txBox="1"/>
              <p:nvPr/>
            </p:nvSpPr>
            <p:spPr>
              <a:xfrm>
                <a:off x="3049000" y="3600188"/>
                <a:ext cx="7652864" cy="2413289"/>
              </a:xfrm>
              <a:prstGeom prst="rect">
                <a:avLst/>
              </a:prstGeom>
              <a:noFill/>
            </p:spPr>
            <p:txBody>
              <a:bodyPr wrap="none" rtlCol="0">
                <a:spAutoFit/>
              </a:bodyPr>
              <a:lstStyle/>
              <a:p>
                <a14:m>
                  <m:oMath xmlns:m="http://schemas.openxmlformats.org/officeDocument/2006/math">
                    <m:sSubSup>
                      <m:sSubSupPr>
                        <m:ctrlPr>
                          <a:rPr lang="en-US" altLang="zh-CN" sz="1600" b="0" i="1">
                            <a:latin typeface="Cambria Math" panose="02040503050406030204" pitchFamily="18" charset="0"/>
                          </a:rPr>
                        </m:ctrlPr>
                      </m:sSubSupPr>
                      <m:e>
                        <m:r>
                          <a:rPr lang="en-US" altLang="zh-CN" sz="1600" b="0" i="1">
                            <a:latin typeface="Cambria Math" panose="02040503050406030204" pitchFamily="18" charset="0"/>
                          </a:rPr>
                          <m:t>𝑊</m:t>
                        </m:r>
                      </m:e>
                      <m:sub>
                        <m:r>
                          <a:rPr lang="en-US" altLang="zh-CN" sz="1600" b="0" i="1">
                            <a:latin typeface="Cambria Math" panose="02040503050406030204" pitchFamily="18" charset="0"/>
                          </a:rPr>
                          <m:t>𝑝𝑟𝑜𝑗</m:t>
                        </m:r>
                      </m:sub>
                      <m:sup>
                        <m:r>
                          <a:rPr lang="en-US" altLang="zh-CN" sz="1600" b="0" i="1">
                            <a:latin typeface="Cambria Math" panose="02040503050406030204" pitchFamily="18" charset="0"/>
                          </a:rPr>
                          <m:t>(</m:t>
                        </m:r>
                        <m:r>
                          <a:rPr lang="en-US" altLang="zh-CN" sz="1600" b="0" i="1">
                            <a:latin typeface="Cambria Math" panose="02040503050406030204" pitchFamily="18" charset="0"/>
                          </a:rPr>
                          <m:t>𝑙</m:t>
                        </m:r>
                        <m:r>
                          <a:rPr lang="en-US" altLang="zh-CN" sz="1600" b="0" i="1">
                            <a:latin typeface="Cambria Math" panose="02040503050406030204" pitchFamily="18" charset="0"/>
                          </a:rPr>
                          <m:t>)</m:t>
                        </m:r>
                      </m:sup>
                    </m:sSubSup>
                  </m:oMath>
                </a14:m>
                <a:r>
                  <a:rPr lang="en-US" altLang="zh-CN" sz="1600"/>
                  <a:t>:</a:t>
                </a:r>
                <a:r>
                  <a:rPr lang="zh-CN" altLang="en-US" sz="1600"/>
                  <a:t> </a:t>
                </a:r>
                <a14:m>
                  <m:oMath xmlns:m="http://schemas.openxmlformats.org/officeDocument/2006/math">
                    <m:sSub>
                      <m:sSubPr>
                        <m:ctrlPr>
                          <a:rPr lang="en-US" altLang="zh-CN" sz="1600" b="0" i="1">
                            <a:latin typeface="Cambria Math" panose="02040503050406030204" pitchFamily="18" charset="0"/>
                          </a:rPr>
                        </m:ctrlPr>
                      </m:sSubPr>
                      <m:e>
                        <m:r>
                          <a:rPr lang="en-US" altLang="zh-CN" sz="1600" b="0" i="1">
                            <a:latin typeface="Cambria Math" panose="02040503050406030204" pitchFamily="18" charset="0"/>
                          </a:rPr>
                          <m:t>𝑑</m:t>
                        </m:r>
                      </m:e>
                      <m:sub>
                        <m:r>
                          <a:rPr lang="en-US" altLang="zh-CN" sz="1600" b="0" i="1">
                            <a:latin typeface="Cambria Math" panose="02040503050406030204" pitchFamily="18" charset="0"/>
                          </a:rPr>
                          <m:t>𝑚</m:t>
                        </m:r>
                      </m:sub>
                    </m:sSub>
                    <m:r>
                      <a:rPr lang="en-US" altLang="zh-CN" sz="1600" b="0" i="1">
                        <a:latin typeface="Cambria Math" panose="02040503050406030204" pitchFamily="18" charset="0"/>
                      </a:rPr>
                      <m:t>×</m:t>
                    </m:r>
                    <m:r>
                      <a:rPr lang="en-US" altLang="zh-CN" sz="1600" b="0" i="1">
                        <a:latin typeface="Cambria Math" panose="02040503050406030204" pitchFamily="18" charset="0"/>
                      </a:rPr>
                      <m:t>𝑑</m:t>
                    </m:r>
                  </m:oMath>
                </a14:m>
                <a:r>
                  <a:rPr lang="zh-CN" altLang="en-US" sz="1600"/>
                  <a:t> </a:t>
                </a:r>
                <a:r>
                  <a:rPr lang="en-US" altLang="zh-CN" sz="1600" b="1"/>
                  <a:t>memory</a:t>
                </a:r>
                <a:r>
                  <a:rPr lang="zh-CN" altLang="en-US" sz="1600" b="1"/>
                  <a:t> </a:t>
                </a:r>
                <a:r>
                  <a:rPr lang="en-US" altLang="zh-CN" sz="1600" b="1"/>
                  <a:t>matrix</a:t>
                </a:r>
                <a:r>
                  <a:rPr lang="en-US" altLang="zh-CN" sz="1600"/>
                  <a:t>,</a:t>
                </a:r>
                <a:r>
                  <a:rPr lang="zh-CN" altLang="en-US" sz="1600"/>
                  <a:t> </a:t>
                </a:r>
                <a:r>
                  <a:rPr lang="en-US" altLang="zh-CN" sz="1600"/>
                  <a:t>each</a:t>
                </a:r>
                <a:r>
                  <a:rPr lang="zh-CN" altLang="en-US" sz="1600"/>
                  <a:t> </a:t>
                </a:r>
                <a:r>
                  <a:rPr lang="en-US" altLang="zh-CN" sz="1600"/>
                  <a:t>row</a:t>
                </a:r>
                <a:r>
                  <a:rPr lang="zh-CN" altLang="en-US" sz="1600"/>
                  <a:t> </a:t>
                </a:r>
                <a:r>
                  <a:rPr lang="en-US" altLang="zh-CN" sz="1600"/>
                  <a:t>is</a:t>
                </a:r>
                <a:r>
                  <a:rPr lang="zh-CN" altLang="en-US" sz="1600"/>
                  <a:t> </a:t>
                </a:r>
                <a:r>
                  <a:rPr lang="en-US" altLang="zh-CN" sz="1600"/>
                  <a:t>a</a:t>
                </a:r>
                <a:r>
                  <a:rPr lang="zh-CN" altLang="en-US" sz="1600"/>
                  <a:t> </a:t>
                </a:r>
                <a:r>
                  <a:rPr lang="en-US" altLang="zh-CN" sz="1600"/>
                  <a:t>memory</a:t>
                </a:r>
                <a:r>
                  <a:rPr lang="zh-CN" altLang="en-US" sz="1600"/>
                  <a:t> </a:t>
                </a:r>
                <a:r>
                  <a:rPr lang="en-US" altLang="zh-CN" sz="1600"/>
                  <a:t>(explicit</a:t>
                </a:r>
                <a:r>
                  <a:rPr lang="zh-CN" altLang="en-US" sz="1600"/>
                  <a:t> </a:t>
                </a:r>
                <a:r>
                  <a:rPr lang="en-US" altLang="zh-CN" sz="1600"/>
                  <a:t>concepts),</a:t>
                </a:r>
                <a:br>
                  <a:rPr lang="en-US" altLang="zh-CN" sz="1600"/>
                </a:br>
                <a:r>
                  <a:rPr lang="en-US" altLang="zh-CN" sz="1600"/>
                  <a:t>	mapping</a:t>
                </a:r>
                <a:r>
                  <a:rPr lang="zh-CN" altLang="en-US" sz="1600"/>
                  <a:t> </a:t>
                </a:r>
                <a:r>
                  <a:rPr lang="en-US" altLang="zh-CN" sz="1600"/>
                  <a:t>from</a:t>
                </a:r>
                <a:r>
                  <a:rPr lang="zh-CN" altLang="en-US" sz="1600"/>
                  <a:t> </a:t>
                </a:r>
                <a14:m>
                  <m:oMath xmlns:m="http://schemas.openxmlformats.org/officeDocument/2006/math">
                    <m:r>
                      <a:rPr lang="en-US" altLang="zh-CN" sz="1600" b="0" i="1">
                        <a:latin typeface="Cambria Math" panose="02040503050406030204" pitchFamily="18" charset="0"/>
                      </a:rPr>
                      <m:t>𝑑</m:t>
                    </m:r>
                    <m:r>
                      <a:rPr lang="en-US" altLang="zh-CN" sz="1600" b="0" i="1">
                        <a:latin typeface="Cambria Math" panose="02040503050406030204" pitchFamily="18" charset="0"/>
                      </a:rPr>
                      <m:t> </m:t>
                    </m:r>
                  </m:oMath>
                </a14:m>
                <a:r>
                  <a:rPr lang="en-US" altLang="zh-CN" sz="1600"/>
                  <a:t>dimensional</a:t>
                </a:r>
                <a:r>
                  <a:rPr lang="zh-CN" altLang="en-US" sz="1600"/>
                  <a:t> </a:t>
                </a:r>
                <a:r>
                  <a:rPr lang="en-US" altLang="zh-CN" sz="1600"/>
                  <a:t>latent</a:t>
                </a:r>
                <a:r>
                  <a:rPr lang="zh-CN" altLang="en-US" sz="1600"/>
                  <a:t> </a:t>
                </a:r>
                <a:r>
                  <a:rPr lang="en-US" altLang="zh-CN" sz="1600"/>
                  <a:t>state</a:t>
                </a:r>
                <a:r>
                  <a:rPr lang="zh-CN" altLang="en-US" sz="1600"/>
                  <a:t> </a:t>
                </a:r>
                <a:r>
                  <a:rPr lang="en-US" altLang="zh-CN" sz="1600"/>
                  <a:t>to</a:t>
                </a:r>
                <a:r>
                  <a:rPr lang="zh-CN" altLang="en-US" sz="1600"/>
                  <a:t> </a:t>
                </a:r>
                <a14:m>
                  <m:oMath xmlns:m="http://schemas.openxmlformats.org/officeDocument/2006/math">
                    <m:sSub>
                      <m:sSubPr>
                        <m:ctrlPr>
                          <a:rPr lang="en-US" altLang="zh-CN" sz="1600" b="0" i="1">
                            <a:latin typeface="Cambria Math" panose="02040503050406030204" pitchFamily="18" charset="0"/>
                          </a:rPr>
                        </m:ctrlPr>
                      </m:sSubPr>
                      <m:e>
                        <m:r>
                          <a:rPr lang="en-US" altLang="zh-CN" sz="1600" b="0" i="1">
                            <a:latin typeface="Cambria Math" panose="02040503050406030204" pitchFamily="18" charset="0"/>
                          </a:rPr>
                          <m:t>𝑑</m:t>
                        </m:r>
                      </m:e>
                      <m:sub>
                        <m:r>
                          <a:rPr lang="en-US" altLang="zh-CN" sz="1600" b="0" i="1">
                            <a:latin typeface="Cambria Math" panose="02040503050406030204" pitchFamily="18" charset="0"/>
                          </a:rPr>
                          <m:t>𝑚</m:t>
                        </m:r>
                      </m:sub>
                    </m:sSub>
                    <m:r>
                      <a:rPr lang="en-US" altLang="zh-CN" sz="1600" b="0" i="1">
                        <a:latin typeface="Cambria Math" panose="02040503050406030204" pitchFamily="18" charset="0"/>
                      </a:rPr>
                      <m:t> </m:t>
                    </m:r>
                  </m:oMath>
                </a14:m>
                <a:r>
                  <a:rPr lang="en-US" altLang="zh-CN" sz="1600"/>
                  <a:t>explicit</a:t>
                </a:r>
                <a:r>
                  <a:rPr lang="zh-CN" altLang="en-US" sz="1600"/>
                  <a:t> </a:t>
                </a:r>
                <a:r>
                  <a:rPr lang="en-US" altLang="zh-CN" sz="1600"/>
                  <a:t>concepts.</a:t>
                </a:r>
              </a:p>
              <a:p>
                <a:endParaRPr lang="en-US" sz="1600"/>
              </a:p>
              <a:p>
                <a14:m>
                  <m:oMath xmlns:m="http://schemas.openxmlformats.org/officeDocument/2006/math">
                    <m:r>
                      <a:rPr lang="en-US" altLang="zh-CN" sz="1600" b="0" i="1">
                        <a:latin typeface="Cambria Math" panose="02040503050406030204" pitchFamily="18" charset="0"/>
                      </a:rPr>
                      <m:t>𝜎</m:t>
                    </m:r>
                    <m:r>
                      <a:rPr lang="en-US" altLang="zh-CN" sz="1600" b="0" i="1">
                        <a:latin typeface="Cambria Math" panose="02040503050406030204" pitchFamily="18" charset="0"/>
                      </a:rPr>
                      <m:t>(</m:t>
                    </m:r>
                    <m:sSubSup>
                      <m:sSubSupPr>
                        <m:ctrlPr>
                          <a:rPr lang="en-US" altLang="zh-CN" sz="1600" b="0" i="1">
                            <a:latin typeface="Cambria Math" panose="02040503050406030204" pitchFamily="18" charset="0"/>
                          </a:rPr>
                        </m:ctrlPr>
                      </m:sSubSupPr>
                      <m:e>
                        <m:r>
                          <a:rPr lang="en-US" altLang="zh-CN" sz="1600" b="0" i="1">
                            <a:latin typeface="Cambria Math" panose="02040503050406030204" pitchFamily="18" charset="0"/>
                          </a:rPr>
                          <m:t>𝑊</m:t>
                        </m:r>
                      </m:e>
                      <m:sub>
                        <m:r>
                          <a:rPr lang="en-US" altLang="zh-CN" sz="1600" b="0" i="1">
                            <a:latin typeface="Cambria Math" panose="02040503050406030204" pitchFamily="18" charset="0"/>
                          </a:rPr>
                          <m:t>𝑓𝑐</m:t>
                        </m:r>
                      </m:sub>
                      <m:sup>
                        <m:r>
                          <a:rPr lang="en-US" altLang="zh-CN" sz="1600" b="0" i="1">
                            <a:latin typeface="Cambria Math" panose="02040503050406030204" pitchFamily="18" charset="0"/>
                          </a:rPr>
                          <m:t>(</m:t>
                        </m:r>
                        <m:r>
                          <a:rPr lang="en-US" altLang="zh-CN" sz="1600" b="0" i="1">
                            <a:latin typeface="Cambria Math" panose="02040503050406030204" pitchFamily="18" charset="0"/>
                          </a:rPr>
                          <m:t>𝑙</m:t>
                        </m:r>
                        <m:r>
                          <a:rPr lang="en-US" altLang="zh-CN" sz="1600" b="0" i="1">
                            <a:latin typeface="Cambria Math" panose="02040503050406030204" pitchFamily="18" charset="0"/>
                          </a:rPr>
                          <m:t>)</m:t>
                        </m:r>
                      </m:sup>
                    </m:sSubSup>
                    <m:r>
                      <a:rPr lang="en-US" altLang="zh-CN" sz="1600" b="0" i="1">
                        <a:latin typeface="Cambria Math" panose="02040503050406030204" pitchFamily="18" charset="0"/>
                      </a:rPr>
                      <m:t>𝛾</m:t>
                    </m:r>
                    <m:r>
                      <a:rPr lang="en-US" altLang="zh-CN" sz="1600" b="0" i="1">
                        <a:latin typeface="Cambria Math" panose="02040503050406030204" pitchFamily="18" charset="0"/>
                      </a:rPr>
                      <m:t>(</m:t>
                    </m:r>
                    <m:sSubSup>
                      <m:sSubSupPr>
                        <m:ctrlPr>
                          <a:rPr lang="en-US" altLang="zh-CN" sz="1600" b="0" i="1">
                            <a:latin typeface="Cambria Math" panose="02040503050406030204" pitchFamily="18" charset="0"/>
                          </a:rPr>
                        </m:ctrlPr>
                      </m:sSubSupPr>
                      <m:e>
                        <m:r>
                          <a:rPr lang="en-US" altLang="zh-CN" sz="1600" b="0" i="1">
                            <a:latin typeface="Cambria Math" panose="02040503050406030204" pitchFamily="18" charset="0"/>
                          </a:rPr>
                          <m:t>𝑎</m:t>
                        </m:r>
                      </m:e>
                      <m:sub>
                        <m:r>
                          <a:rPr lang="en-US" altLang="zh-CN" sz="1600" b="0" i="1">
                            <a:latin typeface="Cambria Math" panose="02040503050406030204" pitchFamily="18" charset="0"/>
                          </a:rPr>
                          <m:t>𝑖</m:t>
                        </m:r>
                      </m:sub>
                      <m:sup>
                        <m:r>
                          <a:rPr lang="en-US" altLang="zh-CN" sz="1600" b="0" i="1">
                            <a:latin typeface="Cambria Math" panose="02040503050406030204" pitchFamily="18" charset="0"/>
                          </a:rPr>
                          <m:t>(</m:t>
                        </m:r>
                        <m:r>
                          <a:rPr lang="en-US" altLang="zh-CN" sz="1600" b="0" i="1">
                            <a:latin typeface="Cambria Math" panose="02040503050406030204" pitchFamily="18" charset="0"/>
                          </a:rPr>
                          <m:t>𝑙</m:t>
                        </m:r>
                        <m:r>
                          <a:rPr lang="en-US" altLang="zh-CN" sz="1600" b="0" i="1">
                            <a:latin typeface="Cambria Math" panose="02040503050406030204" pitchFamily="18" charset="0"/>
                          </a:rPr>
                          <m:t>)</m:t>
                        </m:r>
                      </m:sup>
                    </m:sSubSup>
                    <m:r>
                      <a:rPr lang="en-US" altLang="zh-CN" sz="1600" b="0" i="1">
                        <a:latin typeface="Cambria Math" panose="02040503050406030204" pitchFamily="18" charset="0"/>
                      </a:rPr>
                      <m:t>+</m:t>
                    </m:r>
                    <m:sSubSup>
                      <m:sSubSupPr>
                        <m:ctrlPr>
                          <a:rPr lang="en-US" altLang="zh-CN" sz="1600" b="0" i="1">
                            <a:latin typeface="Cambria Math" panose="02040503050406030204" pitchFamily="18" charset="0"/>
                          </a:rPr>
                        </m:ctrlPr>
                      </m:sSubSupPr>
                      <m:e>
                        <m:r>
                          <a:rPr lang="en-US" altLang="zh-CN" sz="1600" b="0" i="1">
                            <a:latin typeface="Cambria Math" panose="02040503050406030204" pitchFamily="18" charset="0"/>
                          </a:rPr>
                          <m:t>h</m:t>
                        </m:r>
                      </m:e>
                      <m:sub>
                        <m:r>
                          <a:rPr lang="en-US" altLang="zh-CN" sz="1600" b="0" i="1">
                            <a:latin typeface="Cambria Math" panose="02040503050406030204" pitchFamily="18" charset="0"/>
                          </a:rPr>
                          <m:t>𝑖</m:t>
                        </m:r>
                      </m:sub>
                      <m:sup>
                        <m:r>
                          <a:rPr lang="en-US" altLang="zh-CN" sz="1600" b="0" i="1">
                            <a:latin typeface="Cambria Math" panose="02040503050406030204" pitchFamily="18" charset="0"/>
                          </a:rPr>
                          <m:t>(</m:t>
                        </m:r>
                        <m:r>
                          <a:rPr lang="en-US" altLang="zh-CN" sz="1600" b="0" i="1">
                            <a:latin typeface="Cambria Math" panose="02040503050406030204" pitchFamily="18" charset="0"/>
                          </a:rPr>
                          <m:t>𝑙</m:t>
                        </m:r>
                        <m:r>
                          <a:rPr lang="en-US" altLang="zh-CN" sz="1600" b="0" i="1">
                            <a:latin typeface="Cambria Math" panose="02040503050406030204" pitchFamily="18" charset="0"/>
                          </a:rPr>
                          <m:t>−1)</m:t>
                        </m:r>
                      </m:sup>
                    </m:sSubSup>
                    <m:r>
                      <a:rPr lang="en-US" altLang="zh-CN" sz="1600" b="0" i="1">
                        <a:latin typeface="Cambria Math" panose="02040503050406030204" pitchFamily="18" charset="0"/>
                      </a:rPr>
                      <m:t>))</m:t>
                    </m:r>
                  </m:oMath>
                </a14:m>
                <a:r>
                  <a:rPr lang="en-US" altLang="zh-CN" sz="1600"/>
                  <a:t>:</a:t>
                </a:r>
                <a:r>
                  <a:rPr lang="zh-CN" altLang="en-US" sz="1600"/>
                  <a:t> </a:t>
                </a:r>
                <a14:m>
                  <m:oMath xmlns:m="http://schemas.openxmlformats.org/officeDocument/2006/math">
                    <m:r>
                      <a:rPr lang="en-US" altLang="zh-CN" sz="1600" b="0" i="1">
                        <a:latin typeface="Cambria Math" panose="02040503050406030204" pitchFamily="18" charset="0"/>
                      </a:rPr>
                      <m:t>𝑑</m:t>
                    </m:r>
                  </m:oMath>
                </a14:m>
                <a:r>
                  <a:rPr lang="zh-CN" altLang="en-US" sz="1600"/>
                  <a:t> </a:t>
                </a:r>
                <a:r>
                  <a:rPr lang="en-US" altLang="zh-CN" sz="1600"/>
                  <a:t>dimensional</a:t>
                </a:r>
                <a:r>
                  <a:rPr lang="zh-CN" altLang="en-US" sz="1600"/>
                  <a:t> </a:t>
                </a:r>
                <a:r>
                  <a:rPr lang="en-US" altLang="zh-CN" sz="1600"/>
                  <a:t>latent</a:t>
                </a:r>
                <a:r>
                  <a:rPr lang="zh-CN" altLang="en-US" sz="1600"/>
                  <a:t> </a:t>
                </a:r>
                <a:r>
                  <a:rPr lang="en-US" altLang="zh-CN" sz="1600"/>
                  <a:t>state</a:t>
                </a:r>
                <a:r>
                  <a:rPr lang="zh-CN" altLang="en-US" sz="1600"/>
                  <a:t> </a:t>
                </a:r>
                <a:r>
                  <a:rPr lang="en-US" altLang="zh-CN" sz="1600"/>
                  <a:t>(</a:t>
                </a:r>
                <a:r>
                  <a:rPr lang="en-US" altLang="zh-CN" sz="1600" b="1"/>
                  <a:t>key</a:t>
                </a:r>
                <a:r>
                  <a:rPr lang="zh-CN" altLang="en-US" sz="1600" b="1"/>
                  <a:t> </a:t>
                </a:r>
                <a:r>
                  <a:rPr lang="en-US" altLang="zh-CN" sz="1600" b="1"/>
                  <a:t>vector</a:t>
                </a:r>
                <a:r>
                  <a:rPr lang="en-US" altLang="zh-CN" sz="1600"/>
                  <a:t>)</a:t>
                </a:r>
                <a:br>
                  <a:rPr lang="en-US" altLang="zh-CN" sz="1600"/>
                </a:br>
                <a:r>
                  <a:rPr lang="en-US" altLang="zh-CN" sz="1600"/>
                  <a:t>		</a:t>
                </a:r>
                <a:r>
                  <a:rPr lang="zh-CN" altLang="en-US" sz="1600"/>
                  <a:t>            </a:t>
                </a:r>
                <a:r>
                  <a:rPr lang="en-US" altLang="zh-CN" sz="1600"/>
                  <a:t>that</a:t>
                </a:r>
                <a:r>
                  <a:rPr lang="zh-CN" altLang="en-US" sz="1600"/>
                  <a:t> </a:t>
                </a:r>
                <a:r>
                  <a:rPr lang="en-US" altLang="zh-CN" sz="1600"/>
                  <a:t>summarizes</a:t>
                </a:r>
                <a:r>
                  <a:rPr lang="zh-CN" altLang="en-US" sz="1600"/>
                  <a:t> </a:t>
                </a:r>
                <a:r>
                  <a:rPr lang="en-US" altLang="zh-CN" sz="1600"/>
                  <a:t>what</a:t>
                </a:r>
                <a:r>
                  <a:rPr lang="zh-CN" altLang="en-US" sz="1600"/>
                  <a:t> </a:t>
                </a:r>
                <a:r>
                  <a:rPr lang="en-US" altLang="zh-CN" sz="1600"/>
                  <a:t>happened</a:t>
                </a:r>
                <a:r>
                  <a:rPr lang="zh-CN" altLang="en-US" sz="1600"/>
                  <a:t> </a:t>
                </a:r>
                <a:r>
                  <a:rPr lang="en-US" altLang="zh-CN" sz="1600"/>
                  <a:t>up</a:t>
                </a:r>
                <a:r>
                  <a:rPr lang="zh-CN" altLang="en-US" sz="1600"/>
                  <a:t> </a:t>
                </a:r>
                <a:r>
                  <a:rPr lang="en-US" altLang="zh-CN" sz="1600"/>
                  <a:t>to</a:t>
                </a:r>
                <a:r>
                  <a:rPr lang="zh-CN" altLang="en-US" sz="1600"/>
                  <a:t> </a:t>
                </a:r>
                <a:r>
                  <a:rPr lang="en-US" altLang="zh-CN" sz="1600"/>
                  <a:t>position</a:t>
                </a:r>
                <a:r>
                  <a:rPr lang="zh-CN" altLang="en-US" sz="1600"/>
                  <a:t> </a:t>
                </a:r>
                <a14:m>
                  <m:oMath xmlns:m="http://schemas.openxmlformats.org/officeDocument/2006/math">
                    <m:r>
                      <a:rPr lang="en-US" altLang="zh-CN" sz="1600" b="0" i="1">
                        <a:latin typeface="Cambria Math" panose="02040503050406030204" pitchFamily="18" charset="0"/>
                      </a:rPr>
                      <m:t>𝑖</m:t>
                    </m:r>
                  </m:oMath>
                </a14:m>
                <a:r>
                  <a:rPr lang="zh-CN" altLang="en-US" sz="1600"/>
                  <a:t> </a:t>
                </a:r>
                <a:r>
                  <a:rPr lang="en-US" altLang="zh-CN" sz="1600"/>
                  <a:t>at</a:t>
                </a:r>
                <a:r>
                  <a:rPr lang="zh-CN" altLang="en-US" sz="1600"/>
                  <a:t> </a:t>
                </a:r>
                <a:r>
                  <a:rPr lang="en-US" altLang="zh-CN" sz="1600"/>
                  <a:t>layer</a:t>
                </a:r>
                <a:r>
                  <a:rPr lang="zh-CN" altLang="en-US" sz="1600"/>
                  <a:t> </a:t>
                </a:r>
                <a14:m>
                  <m:oMath xmlns:m="http://schemas.openxmlformats.org/officeDocument/2006/math">
                    <m:r>
                      <a:rPr lang="en-US" altLang="zh-CN" sz="1600" b="0" i="1">
                        <a:latin typeface="Cambria Math" panose="02040503050406030204" pitchFamily="18" charset="0"/>
                      </a:rPr>
                      <m:t>𝑙</m:t>
                    </m:r>
                  </m:oMath>
                </a14:m>
                <a:r>
                  <a:rPr lang="en-US" altLang="zh-CN" sz="1600"/>
                  <a:t>.</a:t>
                </a:r>
              </a:p>
              <a:p>
                <a14:m>
                  <m:oMath xmlns:m="http://schemas.openxmlformats.org/officeDocument/2006/math">
                    <m:sSubSup>
                      <m:sSubSupPr>
                        <m:ctrlPr>
                          <a:rPr lang="en-US" altLang="zh-CN" sz="1600" b="0" i="1">
                            <a:latin typeface="Cambria Math" panose="02040503050406030204" pitchFamily="18" charset="0"/>
                          </a:rPr>
                        </m:ctrlPr>
                      </m:sSubSupPr>
                      <m:e>
                        <m:r>
                          <a:rPr lang="en-US" altLang="zh-CN" sz="1600" b="0" i="1">
                            <a:latin typeface="Cambria Math" panose="02040503050406030204" pitchFamily="18" charset="0"/>
                          </a:rPr>
                          <m:t>𝑊</m:t>
                        </m:r>
                      </m:e>
                      <m:sub>
                        <m:r>
                          <a:rPr lang="en-US" altLang="zh-CN" sz="1600" b="0" i="1">
                            <a:latin typeface="Cambria Math" panose="02040503050406030204" pitchFamily="18" charset="0"/>
                          </a:rPr>
                          <m:t>𝑓𝑐</m:t>
                        </m:r>
                      </m:sub>
                      <m:sup>
                        <m:r>
                          <a:rPr lang="en-US" altLang="zh-CN" sz="1600" b="0" i="1">
                            <a:latin typeface="Cambria Math" panose="02040503050406030204" pitchFamily="18" charset="0"/>
                          </a:rPr>
                          <m:t>(</m:t>
                        </m:r>
                        <m:r>
                          <a:rPr lang="en-US" altLang="zh-CN" sz="1600" b="0" i="1">
                            <a:latin typeface="Cambria Math" panose="02040503050406030204" pitchFamily="18" charset="0"/>
                          </a:rPr>
                          <m:t>𝑙</m:t>
                        </m:r>
                        <m:r>
                          <a:rPr lang="en-US" altLang="zh-CN" sz="1600" b="0" i="1">
                            <a:latin typeface="Cambria Math" panose="02040503050406030204" pitchFamily="18" charset="0"/>
                          </a:rPr>
                          <m:t>)</m:t>
                        </m:r>
                      </m:sup>
                    </m:sSubSup>
                  </m:oMath>
                </a14:m>
                <a:r>
                  <a:rPr lang="en-US" altLang="zh-CN" sz="1600"/>
                  <a:t>:</a:t>
                </a:r>
                <a:r>
                  <a:rPr lang="zh-CN" altLang="en-US" sz="1600"/>
                  <a:t> </a:t>
                </a:r>
                <a:r>
                  <a:rPr lang="en-US" altLang="zh-CN" sz="1600"/>
                  <a:t>map</a:t>
                </a:r>
                <a:r>
                  <a:rPr lang="zh-CN" altLang="en-US" sz="1600"/>
                  <a:t> </a:t>
                </a:r>
                <a:r>
                  <a:rPr lang="en-US" altLang="zh-CN" sz="1600"/>
                  <a:t>from</a:t>
                </a:r>
                <a:r>
                  <a:rPr lang="zh-CN" altLang="en-US" sz="1600"/>
                  <a:t> </a:t>
                </a:r>
                <a14:m>
                  <m:oMath xmlns:m="http://schemas.openxmlformats.org/officeDocument/2006/math">
                    <m:sSub>
                      <m:sSubPr>
                        <m:ctrlPr>
                          <a:rPr lang="en-US" altLang="zh-CN" sz="1600" b="0" i="1">
                            <a:latin typeface="Cambria Math" panose="02040503050406030204" pitchFamily="18" charset="0"/>
                          </a:rPr>
                        </m:ctrlPr>
                      </m:sSubPr>
                      <m:e>
                        <m:r>
                          <a:rPr lang="en-US" altLang="zh-CN" sz="1600" b="0" i="1">
                            <a:latin typeface="Cambria Math" panose="02040503050406030204" pitchFamily="18" charset="0"/>
                          </a:rPr>
                          <m:t>𝑑</m:t>
                        </m:r>
                      </m:e>
                      <m:sub>
                        <m:r>
                          <a:rPr lang="en-US" altLang="zh-CN" sz="1600" b="0" i="1">
                            <a:latin typeface="Cambria Math" panose="02040503050406030204" pitchFamily="18" charset="0"/>
                          </a:rPr>
                          <m:t>𝑚</m:t>
                        </m:r>
                      </m:sub>
                    </m:sSub>
                    <m:r>
                      <a:rPr lang="en-US" altLang="zh-CN" sz="1600" b="0" i="1">
                        <a:latin typeface="Cambria Math" panose="02040503050406030204" pitchFamily="18" charset="0"/>
                      </a:rPr>
                      <m:t> </m:t>
                    </m:r>
                  </m:oMath>
                </a14:m>
                <a:r>
                  <a:rPr lang="en-US" altLang="zh-CN" sz="1600"/>
                  <a:t>dimensional</a:t>
                </a:r>
                <a:r>
                  <a:rPr lang="zh-CN" altLang="en-US" sz="1600"/>
                  <a:t> </a:t>
                </a:r>
                <a:r>
                  <a:rPr lang="en-US" altLang="zh-CN" sz="1600"/>
                  <a:t>explicit</a:t>
                </a:r>
                <a:r>
                  <a:rPr lang="zh-CN" altLang="en-US" sz="1600"/>
                  <a:t> </a:t>
                </a:r>
                <a:r>
                  <a:rPr lang="en-US" altLang="zh-CN" sz="1600"/>
                  <a:t>concepts</a:t>
                </a:r>
                <a:r>
                  <a:rPr lang="zh-CN" altLang="en-US" sz="1600"/>
                  <a:t> </a:t>
                </a:r>
                <a:r>
                  <a:rPr lang="en-US" altLang="zh-CN" sz="1600"/>
                  <a:t>to</a:t>
                </a:r>
                <a:r>
                  <a:rPr lang="zh-CN" altLang="en-US" sz="1600"/>
                  <a:t> </a:t>
                </a:r>
                <a14:m>
                  <m:oMath xmlns:m="http://schemas.openxmlformats.org/officeDocument/2006/math">
                    <m:r>
                      <a:rPr lang="en-US" altLang="zh-CN" sz="1600" b="0" i="1">
                        <a:latin typeface="Cambria Math" panose="02040503050406030204" pitchFamily="18" charset="0"/>
                      </a:rPr>
                      <m:t>𝑑</m:t>
                    </m:r>
                    <m:r>
                      <a:rPr lang="en-US" altLang="zh-CN" sz="1600" b="0" i="1">
                        <a:latin typeface="Cambria Math" panose="02040503050406030204" pitchFamily="18" charset="0"/>
                      </a:rPr>
                      <m:t> </m:t>
                    </m:r>
                  </m:oMath>
                </a14:m>
                <a:r>
                  <a:rPr lang="en-US" altLang="zh-CN" sz="1600"/>
                  <a:t>dimensional</a:t>
                </a:r>
                <a:r>
                  <a:rPr lang="zh-CN" altLang="en-US" sz="1600"/>
                  <a:t> </a:t>
                </a:r>
                <a:r>
                  <a:rPr lang="en-US" altLang="zh-CN" sz="1600"/>
                  <a:t>latent</a:t>
                </a:r>
                <a:r>
                  <a:rPr lang="zh-CN" altLang="en-US" sz="1600"/>
                  <a:t> </a:t>
                </a:r>
                <a:r>
                  <a:rPr lang="en-US" altLang="zh-CN" sz="1600"/>
                  <a:t>state.</a:t>
                </a:r>
              </a:p>
              <a:p>
                <a14:m>
                  <m:oMath xmlns:m="http://schemas.openxmlformats.org/officeDocument/2006/math">
                    <m:r>
                      <a:rPr lang="en-US" altLang="zh-CN" sz="1600" b="0" i="1">
                        <a:latin typeface="Cambria Math" panose="02040503050406030204" pitchFamily="18" charset="0"/>
                      </a:rPr>
                      <m:t>𝛾</m:t>
                    </m:r>
                    <m:r>
                      <a:rPr lang="en-US" altLang="zh-CN" sz="1600" b="0" i="1">
                        <a:latin typeface="Cambria Math" panose="02040503050406030204" pitchFamily="18" charset="0"/>
                      </a:rPr>
                      <m:t>(</m:t>
                    </m:r>
                    <m:sSubSup>
                      <m:sSubSupPr>
                        <m:ctrlPr>
                          <a:rPr lang="en-US" altLang="zh-CN" sz="1600" b="0" i="1">
                            <a:latin typeface="Cambria Math" panose="02040503050406030204" pitchFamily="18" charset="0"/>
                          </a:rPr>
                        </m:ctrlPr>
                      </m:sSubSupPr>
                      <m:e>
                        <m:r>
                          <a:rPr lang="en-US" altLang="zh-CN" sz="1600" b="0" i="1">
                            <a:latin typeface="Cambria Math" panose="02040503050406030204" pitchFamily="18" charset="0"/>
                          </a:rPr>
                          <m:t>𝑎</m:t>
                        </m:r>
                      </m:e>
                      <m:sub>
                        <m:r>
                          <a:rPr lang="en-US" altLang="zh-CN" sz="1600" b="0" i="1">
                            <a:latin typeface="Cambria Math" panose="02040503050406030204" pitchFamily="18" charset="0"/>
                          </a:rPr>
                          <m:t>𝑖</m:t>
                        </m:r>
                      </m:sub>
                      <m:sup>
                        <m:r>
                          <a:rPr lang="en-US" altLang="zh-CN" sz="1600" b="0" i="1">
                            <a:latin typeface="Cambria Math" panose="02040503050406030204" pitchFamily="18" charset="0"/>
                          </a:rPr>
                          <m:t>(</m:t>
                        </m:r>
                        <m:r>
                          <a:rPr lang="en-US" altLang="zh-CN" sz="1600" b="0" i="1">
                            <a:latin typeface="Cambria Math" panose="02040503050406030204" pitchFamily="18" charset="0"/>
                          </a:rPr>
                          <m:t>𝑙</m:t>
                        </m:r>
                        <m:r>
                          <a:rPr lang="en-US" altLang="zh-CN" sz="1600" b="0" i="1">
                            <a:latin typeface="Cambria Math" panose="02040503050406030204" pitchFamily="18" charset="0"/>
                          </a:rPr>
                          <m:t>)</m:t>
                        </m:r>
                      </m:sup>
                    </m:sSubSup>
                    <m:r>
                      <a:rPr lang="en-US" altLang="zh-CN" sz="1600" b="0" i="1">
                        <a:latin typeface="Cambria Math" panose="02040503050406030204" pitchFamily="18" charset="0"/>
                      </a:rPr>
                      <m:t>+</m:t>
                    </m:r>
                    <m:sSubSup>
                      <m:sSubSupPr>
                        <m:ctrlPr>
                          <a:rPr lang="en-US" altLang="zh-CN" sz="1600" b="0" i="1">
                            <a:latin typeface="Cambria Math" panose="02040503050406030204" pitchFamily="18" charset="0"/>
                          </a:rPr>
                        </m:ctrlPr>
                      </m:sSubSupPr>
                      <m:e>
                        <m:r>
                          <a:rPr lang="en-US" altLang="zh-CN" sz="1600" b="0" i="1">
                            <a:latin typeface="Cambria Math" panose="02040503050406030204" pitchFamily="18" charset="0"/>
                          </a:rPr>
                          <m:t>h</m:t>
                        </m:r>
                      </m:e>
                      <m:sub>
                        <m:r>
                          <a:rPr lang="en-US" altLang="zh-CN" sz="1600" b="0" i="1">
                            <a:latin typeface="Cambria Math" panose="02040503050406030204" pitchFamily="18" charset="0"/>
                          </a:rPr>
                          <m:t>𝑖</m:t>
                        </m:r>
                      </m:sub>
                      <m:sup>
                        <m:r>
                          <a:rPr lang="en-US" altLang="zh-CN" sz="1600" b="0" i="1">
                            <a:latin typeface="Cambria Math" panose="02040503050406030204" pitchFamily="18" charset="0"/>
                          </a:rPr>
                          <m:t>(</m:t>
                        </m:r>
                        <m:r>
                          <a:rPr lang="en-US" altLang="zh-CN" sz="1600" b="0" i="1">
                            <a:latin typeface="Cambria Math" panose="02040503050406030204" pitchFamily="18" charset="0"/>
                          </a:rPr>
                          <m:t>𝑙</m:t>
                        </m:r>
                        <m:r>
                          <a:rPr lang="en-US" altLang="zh-CN" sz="1600" b="0" i="1">
                            <a:latin typeface="Cambria Math" panose="02040503050406030204" pitchFamily="18" charset="0"/>
                          </a:rPr>
                          <m:t>−1)</m:t>
                        </m:r>
                      </m:sup>
                    </m:sSubSup>
                    <m:r>
                      <a:rPr lang="en-US" altLang="zh-CN" sz="1600" b="0" i="1">
                        <a:latin typeface="Cambria Math" panose="02040503050406030204" pitchFamily="18" charset="0"/>
                      </a:rPr>
                      <m:t>)</m:t>
                    </m:r>
                  </m:oMath>
                </a14:m>
                <a:r>
                  <a:rPr lang="en-US" altLang="zh-CN" sz="1600"/>
                  <a:t>:</a:t>
                </a:r>
                <a:r>
                  <a:rPr lang="zh-CN" altLang="en-US" sz="1600"/>
                  <a:t> </a:t>
                </a:r>
                <a14:m>
                  <m:oMath xmlns:m="http://schemas.openxmlformats.org/officeDocument/2006/math">
                    <m:sSub>
                      <m:sSubPr>
                        <m:ctrlPr>
                          <a:rPr lang="en-US" altLang="zh-CN" sz="1600" b="0" i="1">
                            <a:latin typeface="Cambria Math" panose="02040503050406030204" pitchFamily="18" charset="0"/>
                          </a:rPr>
                        </m:ctrlPr>
                      </m:sSubPr>
                      <m:e>
                        <m:r>
                          <a:rPr lang="en-US" altLang="zh-CN" sz="1600" b="0" i="1">
                            <a:latin typeface="Cambria Math" panose="02040503050406030204" pitchFamily="18" charset="0"/>
                          </a:rPr>
                          <m:t>𝑑</m:t>
                        </m:r>
                      </m:e>
                      <m:sub>
                        <m:r>
                          <a:rPr lang="en-US" altLang="zh-CN" sz="1600" b="0" i="1">
                            <a:latin typeface="Cambria Math" panose="02040503050406030204" pitchFamily="18" charset="0"/>
                          </a:rPr>
                          <m:t>𝑚</m:t>
                        </m:r>
                      </m:sub>
                    </m:sSub>
                    <m:r>
                      <a:rPr lang="en-US" altLang="zh-CN" sz="1600" b="0" i="1">
                        <a:latin typeface="Cambria Math" panose="02040503050406030204" pitchFamily="18" charset="0"/>
                      </a:rPr>
                      <m:t> </m:t>
                    </m:r>
                  </m:oMath>
                </a14:m>
                <a:r>
                  <a:rPr lang="en-US" altLang="zh-CN" sz="1600"/>
                  <a:t>dimensional</a:t>
                </a:r>
                <a:r>
                  <a:rPr lang="zh-CN" altLang="en-US" sz="1600"/>
                  <a:t> </a:t>
                </a:r>
                <a:r>
                  <a:rPr lang="en-US" altLang="zh-CN" sz="1600"/>
                  <a:t>explicit</a:t>
                </a:r>
                <a:r>
                  <a:rPr lang="zh-CN" altLang="en-US" sz="1600"/>
                  <a:t> </a:t>
                </a:r>
                <a:r>
                  <a:rPr lang="en-US" altLang="zh-CN" sz="1600"/>
                  <a:t>concepts</a:t>
                </a:r>
                <a:br>
                  <a:rPr lang="en-US" altLang="zh-CN" sz="1600"/>
                </a:br>
                <a:r>
                  <a:rPr lang="en-US" altLang="zh-CN" sz="1600"/>
                  <a:t>		 that</a:t>
                </a:r>
                <a:r>
                  <a:rPr lang="zh-CN" altLang="en-US" sz="1600"/>
                  <a:t> </a:t>
                </a:r>
                <a:r>
                  <a:rPr lang="en-US" altLang="zh-CN" sz="1600"/>
                  <a:t>summarizes</a:t>
                </a:r>
                <a:r>
                  <a:rPr lang="zh-CN" altLang="en-US" sz="1600"/>
                  <a:t> </a:t>
                </a:r>
                <a:r>
                  <a:rPr lang="en-US" altLang="zh-CN" sz="1600"/>
                  <a:t>what</a:t>
                </a:r>
                <a:r>
                  <a:rPr lang="zh-CN" altLang="en-US" sz="1600"/>
                  <a:t> </a:t>
                </a:r>
                <a:r>
                  <a:rPr lang="en-US" altLang="zh-CN" sz="1600"/>
                  <a:t>happened</a:t>
                </a:r>
                <a:r>
                  <a:rPr lang="zh-CN" altLang="en-US" sz="1600"/>
                  <a:t> </a:t>
                </a:r>
                <a:r>
                  <a:rPr lang="en-US" altLang="zh-CN" sz="1600"/>
                  <a:t>up</a:t>
                </a:r>
                <a:r>
                  <a:rPr lang="zh-CN" altLang="en-US" sz="1600"/>
                  <a:t> </a:t>
                </a:r>
                <a:r>
                  <a:rPr lang="en-US" altLang="zh-CN" sz="1600"/>
                  <a:t>to</a:t>
                </a:r>
                <a:r>
                  <a:rPr lang="zh-CN" altLang="en-US" sz="1600"/>
                  <a:t> </a:t>
                </a:r>
                <a:r>
                  <a:rPr lang="en-US" altLang="zh-CN" sz="1600"/>
                  <a:t>position</a:t>
                </a:r>
                <a:r>
                  <a:rPr lang="zh-CN" altLang="en-US" sz="1600"/>
                  <a:t> </a:t>
                </a:r>
                <a14:m>
                  <m:oMath xmlns:m="http://schemas.openxmlformats.org/officeDocument/2006/math">
                    <m:r>
                      <a:rPr lang="en-US" altLang="zh-CN" sz="1600" b="0" i="1">
                        <a:latin typeface="Cambria Math" panose="02040503050406030204" pitchFamily="18" charset="0"/>
                      </a:rPr>
                      <m:t>𝑖</m:t>
                    </m:r>
                  </m:oMath>
                </a14:m>
                <a:r>
                  <a:rPr lang="zh-CN" altLang="en-US" sz="1600"/>
                  <a:t> </a:t>
                </a:r>
                <a:r>
                  <a:rPr lang="en-US" altLang="zh-CN" sz="1600"/>
                  <a:t>at</a:t>
                </a:r>
                <a:r>
                  <a:rPr lang="zh-CN" altLang="en-US" sz="1600"/>
                  <a:t> </a:t>
                </a:r>
                <a:r>
                  <a:rPr lang="en-US" altLang="zh-CN" sz="1600"/>
                  <a:t>layer</a:t>
                </a:r>
                <a:r>
                  <a:rPr lang="zh-CN" altLang="en-US" sz="1600"/>
                  <a:t> </a:t>
                </a:r>
                <a14:m>
                  <m:oMath xmlns:m="http://schemas.openxmlformats.org/officeDocument/2006/math">
                    <m:r>
                      <a:rPr lang="en-US" altLang="zh-CN" sz="1600" b="0" i="1">
                        <a:latin typeface="Cambria Math" panose="02040503050406030204" pitchFamily="18" charset="0"/>
                      </a:rPr>
                      <m:t>𝑙</m:t>
                    </m:r>
                  </m:oMath>
                </a14:m>
                <a:r>
                  <a:rPr lang="en-US" altLang="zh-CN" sz="1600"/>
                  <a:t>.</a:t>
                </a:r>
                <a:endParaRPr lang="en-CN" sz="1600"/>
              </a:p>
            </p:txBody>
          </p:sp>
        </mc:Choice>
        <mc:Fallback xmlns="">
          <p:sp>
            <p:nvSpPr>
              <p:cNvPr id="18" name="TextBox 17">
                <a:extLst>
                  <a:ext uri="{FF2B5EF4-FFF2-40B4-BE49-F238E27FC236}">
                    <a16:creationId xmlns:a16="http://schemas.microsoft.com/office/drawing/2014/main" id="{C1DA1FF0-217D-D851-BD89-1BCFB87D5694}"/>
                  </a:ext>
                </a:extLst>
              </p:cNvPr>
              <p:cNvSpPr txBox="1">
                <a:spLocks noRot="1" noChangeAspect="1" noMove="1" noResize="1" noEditPoints="1" noAdjustHandles="1" noChangeArrowheads="1" noChangeShapeType="1" noTextEdit="1"/>
              </p:cNvSpPr>
              <p:nvPr/>
            </p:nvSpPr>
            <p:spPr>
              <a:xfrm>
                <a:off x="3049000" y="3600188"/>
                <a:ext cx="7652864" cy="2413289"/>
              </a:xfrm>
              <a:prstGeom prst="rect">
                <a:avLst/>
              </a:prstGeom>
              <a:blipFill>
                <a:blip r:embed="rId5"/>
                <a:stretch>
                  <a:fillRect b="-2094"/>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76A8A459-2BA1-8327-8E26-5F386C4F6D90}"/>
                  </a:ext>
                </a:extLst>
              </p:cNvPr>
              <p:cNvSpPr/>
              <p:nvPr/>
            </p:nvSpPr>
            <p:spPr>
              <a:xfrm>
                <a:off x="9859165" y="2124221"/>
                <a:ext cx="269430" cy="720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𝜎</m:t>
                      </m:r>
                    </m:oMath>
                  </m:oMathPara>
                </a14:m>
                <a:endParaRPr lang="en-CN"/>
              </a:p>
            </p:txBody>
          </p:sp>
        </mc:Choice>
        <mc:Fallback xmlns="">
          <p:sp>
            <p:nvSpPr>
              <p:cNvPr id="19" name="Rectangle 18">
                <a:extLst>
                  <a:ext uri="{FF2B5EF4-FFF2-40B4-BE49-F238E27FC236}">
                    <a16:creationId xmlns:a16="http://schemas.microsoft.com/office/drawing/2014/main" id="{76A8A459-2BA1-8327-8E26-5F386C4F6D90}"/>
                  </a:ext>
                </a:extLst>
              </p:cNvPr>
              <p:cNvSpPr>
                <a:spLocks noRot="1" noChangeAspect="1" noMove="1" noResize="1" noEditPoints="1" noAdjustHandles="1" noChangeArrowheads="1" noChangeShapeType="1" noTextEdit="1"/>
              </p:cNvSpPr>
              <p:nvPr/>
            </p:nvSpPr>
            <p:spPr>
              <a:xfrm>
                <a:off x="9859165" y="2124221"/>
                <a:ext cx="269430" cy="720000"/>
              </a:xfrm>
              <a:prstGeom prst="rect">
                <a:avLst/>
              </a:prstGeom>
              <a:blipFill>
                <a:blip r:embed="rId6"/>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754FC8D-965C-B1CA-7817-9E16CB7B6A75}"/>
                  </a:ext>
                </a:extLst>
              </p:cNvPr>
              <p:cNvSpPr txBox="1"/>
              <p:nvPr/>
            </p:nvSpPr>
            <p:spPr>
              <a:xfrm>
                <a:off x="10128594" y="2295186"/>
                <a:ext cx="3232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𝑑</m:t>
                      </m:r>
                    </m:oMath>
                  </m:oMathPara>
                </a14:m>
                <a:endParaRPr lang="en-CN"/>
              </a:p>
            </p:txBody>
          </p:sp>
        </mc:Choice>
        <mc:Fallback xmlns="">
          <p:sp>
            <p:nvSpPr>
              <p:cNvPr id="21" name="TextBox 20">
                <a:extLst>
                  <a:ext uri="{FF2B5EF4-FFF2-40B4-BE49-F238E27FC236}">
                    <a16:creationId xmlns:a16="http://schemas.microsoft.com/office/drawing/2014/main" id="{5754FC8D-965C-B1CA-7817-9E16CB7B6A75}"/>
                  </a:ext>
                </a:extLst>
              </p:cNvPr>
              <p:cNvSpPr txBox="1">
                <a:spLocks noRot="1" noChangeAspect="1" noMove="1" noResize="1" noEditPoints="1" noAdjustHandles="1" noChangeArrowheads="1" noChangeShapeType="1" noTextEdit="1"/>
              </p:cNvSpPr>
              <p:nvPr/>
            </p:nvSpPr>
            <p:spPr>
              <a:xfrm>
                <a:off x="10128594" y="2295186"/>
                <a:ext cx="323273" cy="369332"/>
              </a:xfrm>
              <a:prstGeom prst="rect">
                <a:avLst/>
              </a:prstGeom>
              <a:blipFill>
                <a:blip r:embed="rId7"/>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EA7F285-D1DF-E3D7-225E-4705A2016633}"/>
                  </a:ext>
                </a:extLst>
              </p:cNvPr>
              <p:cNvSpPr/>
              <p:nvPr/>
            </p:nvSpPr>
            <p:spPr>
              <a:xfrm>
                <a:off x="8940801" y="2124218"/>
                <a:ext cx="720000" cy="1350000"/>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zh-CN" b="0" i="1">
                              <a:latin typeface="Cambria Math" panose="02040503050406030204" pitchFamily="18" charset="0"/>
                            </a:rPr>
                          </m:ctrlPr>
                        </m:sSubSupPr>
                        <m:e>
                          <m:r>
                            <a:rPr lang="en-US" altLang="zh-CN" b="0" i="1">
                              <a:latin typeface="Cambria Math" panose="02040503050406030204" pitchFamily="18" charset="0"/>
                            </a:rPr>
                            <m:t>𝑊</m:t>
                          </m:r>
                        </m:e>
                        <m:sub>
                          <m:r>
                            <a:rPr lang="en-US" altLang="zh-CN" b="0" i="1">
                              <a:latin typeface="Cambria Math" panose="02040503050406030204" pitchFamily="18" charset="0"/>
                            </a:rPr>
                            <m:t>𝑝𝑟𝑜𝑗</m:t>
                          </m:r>
                        </m:sub>
                        <m:sup>
                          <m:r>
                            <a:rPr lang="en-US" altLang="zh-CN" b="0" i="1">
                              <a:latin typeface="Cambria Math" panose="02040503050406030204" pitchFamily="18" charset="0"/>
                            </a:rPr>
                            <m:t>(</m:t>
                          </m:r>
                          <m:r>
                            <a:rPr lang="en-US" altLang="zh-CN" b="0" i="1">
                              <a:latin typeface="Cambria Math" panose="02040503050406030204" pitchFamily="18" charset="0"/>
                            </a:rPr>
                            <m:t>𝑙</m:t>
                          </m:r>
                          <m:r>
                            <a:rPr lang="en-US" altLang="zh-CN" b="0" i="1">
                              <a:latin typeface="Cambria Math" panose="02040503050406030204" pitchFamily="18" charset="0"/>
                            </a:rPr>
                            <m:t>)</m:t>
                          </m:r>
                        </m:sup>
                      </m:sSubSup>
                    </m:oMath>
                  </m:oMathPara>
                </a14:m>
                <a:endParaRPr lang="en-CN"/>
              </a:p>
            </p:txBody>
          </p:sp>
        </mc:Choice>
        <mc:Fallback xmlns="">
          <p:sp>
            <p:nvSpPr>
              <p:cNvPr id="22" name="Rectangle 21">
                <a:extLst>
                  <a:ext uri="{FF2B5EF4-FFF2-40B4-BE49-F238E27FC236}">
                    <a16:creationId xmlns:a16="http://schemas.microsoft.com/office/drawing/2014/main" id="{1EA7F285-D1DF-E3D7-225E-4705A2016633}"/>
                  </a:ext>
                </a:extLst>
              </p:cNvPr>
              <p:cNvSpPr>
                <a:spLocks noRot="1" noChangeAspect="1" noMove="1" noResize="1" noEditPoints="1" noAdjustHandles="1" noChangeArrowheads="1" noChangeShapeType="1" noTextEdit="1"/>
              </p:cNvSpPr>
              <p:nvPr/>
            </p:nvSpPr>
            <p:spPr>
              <a:xfrm>
                <a:off x="8940801" y="2124218"/>
                <a:ext cx="720000" cy="1350000"/>
              </a:xfrm>
              <a:prstGeom prst="rect">
                <a:avLst/>
              </a:prstGeom>
              <a:blipFill>
                <a:blip r:embed="rId8"/>
                <a:stretch>
                  <a:fillRect l="-1695"/>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73C4AD8-F648-1778-5C77-CEBA859DFAE1}"/>
                  </a:ext>
                </a:extLst>
              </p:cNvPr>
              <p:cNvSpPr txBox="1"/>
              <p:nvPr/>
            </p:nvSpPr>
            <p:spPr>
              <a:xfrm>
                <a:off x="9139164" y="1793544"/>
                <a:ext cx="3232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𝑑</m:t>
                      </m:r>
                    </m:oMath>
                  </m:oMathPara>
                </a14:m>
                <a:endParaRPr lang="en-CN"/>
              </a:p>
            </p:txBody>
          </p:sp>
        </mc:Choice>
        <mc:Fallback xmlns="">
          <p:sp>
            <p:nvSpPr>
              <p:cNvPr id="23" name="TextBox 22">
                <a:extLst>
                  <a:ext uri="{FF2B5EF4-FFF2-40B4-BE49-F238E27FC236}">
                    <a16:creationId xmlns:a16="http://schemas.microsoft.com/office/drawing/2014/main" id="{E73C4AD8-F648-1778-5C77-CEBA859DFAE1}"/>
                  </a:ext>
                </a:extLst>
              </p:cNvPr>
              <p:cNvSpPr txBox="1">
                <a:spLocks noRot="1" noChangeAspect="1" noMove="1" noResize="1" noEditPoints="1" noAdjustHandles="1" noChangeArrowheads="1" noChangeShapeType="1" noTextEdit="1"/>
              </p:cNvSpPr>
              <p:nvPr/>
            </p:nvSpPr>
            <p:spPr>
              <a:xfrm>
                <a:off x="9139164" y="1793544"/>
                <a:ext cx="323273" cy="369332"/>
              </a:xfrm>
              <a:prstGeom prst="rect">
                <a:avLst/>
              </a:prstGeom>
              <a:blipFill>
                <a:blip r:embed="rId9"/>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1E5DFEC-F3F2-9DC0-71F3-102C5AA2F744}"/>
                  </a:ext>
                </a:extLst>
              </p:cNvPr>
              <p:cNvSpPr txBox="1"/>
              <p:nvPr/>
            </p:nvSpPr>
            <p:spPr>
              <a:xfrm>
                <a:off x="8479911" y="2631546"/>
                <a:ext cx="3232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a:latin typeface="Cambria Math" panose="02040503050406030204" pitchFamily="18" charset="0"/>
                            </a:rPr>
                          </m:ctrlPr>
                        </m:sSubPr>
                        <m:e>
                          <m:r>
                            <a:rPr lang="en-US" altLang="zh-CN" b="0" i="1">
                              <a:latin typeface="Cambria Math" panose="02040503050406030204" pitchFamily="18" charset="0"/>
                            </a:rPr>
                            <m:t>𝑑</m:t>
                          </m:r>
                        </m:e>
                        <m:sub>
                          <m:r>
                            <a:rPr lang="en-US" altLang="zh-CN" b="0" i="1">
                              <a:latin typeface="Cambria Math" panose="02040503050406030204" pitchFamily="18" charset="0"/>
                            </a:rPr>
                            <m:t>𝑚</m:t>
                          </m:r>
                        </m:sub>
                      </m:sSub>
                    </m:oMath>
                  </m:oMathPara>
                </a14:m>
                <a:endParaRPr lang="en-CN"/>
              </a:p>
            </p:txBody>
          </p:sp>
        </mc:Choice>
        <mc:Fallback xmlns="">
          <p:sp>
            <p:nvSpPr>
              <p:cNvPr id="24" name="TextBox 23">
                <a:extLst>
                  <a:ext uri="{FF2B5EF4-FFF2-40B4-BE49-F238E27FC236}">
                    <a16:creationId xmlns:a16="http://schemas.microsoft.com/office/drawing/2014/main" id="{51E5DFEC-F3F2-9DC0-71F3-102C5AA2F744}"/>
                  </a:ext>
                </a:extLst>
              </p:cNvPr>
              <p:cNvSpPr txBox="1">
                <a:spLocks noRot="1" noChangeAspect="1" noMove="1" noResize="1" noEditPoints="1" noAdjustHandles="1" noChangeArrowheads="1" noChangeShapeType="1" noTextEdit="1"/>
              </p:cNvSpPr>
              <p:nvPr/>
            </p:nvSpPr>
            <p:spPr>
              <a:xfrm>
                <a:off x="8479911" y="2631546"/>
                <a:ext cx="323273" cy="369332"/>
              </a:xfrm>
              <a:prstGeom prst="rect">
                <a:avLst/>
              </a:prstGeom>
              <a:blipFill>
                <a:blip r:embed="rId10"/>
                <a:stretch>
                  <a:fillRect r="-25926"/>
                </a:stretch>
              </a:blipFill>
            </p:spPr>
            <p:txBody>
              <a:bodyPr/>
              <a:lstStyle/>
              <a:p>
                <a:r>
                  <a:rPr lang="en-CN">
                    <a:noFill/>
                  </a:rPr>
                  <a:t> </a:t>
                </a:r>
              </a:p>
            </p:txBody>
          </p:sp>
        </mc:Fallback>
      </mc:AlternateContent>
      <p:sp>
        <p:nvSpPr>
          <p:cNvPr id="25" name="Rectangle 24">
            <a:extLst>
              <a:ext uri="{FF2B5EF4-FFF2-40B4-BE49-F238E27FC236}">
                <a16:creationId xmlns:a16="http://schemas.microsoft.com/office/drawing/2014/main" id="{60BA50EB-CF3F-7DC7-3291-8DAA4C573DD7}"/>
              </a:ext>
            </a:extLst>
          </p:cNvPr>
          <p:cNvSpPr/>
          <p:nvPr/>
        </p:nvSpPr>
        <p:spPr>
          <a:xfrm>
            <a:off x="7558371" y="2121628"/>
            <a:ext cx="270000" cy="1350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34703D8-77A2-A20C-9557-6BF090FE72F3}"/>
                  </a:ext>
                </a:extLst>
              </p:cNvPr>
              <p:cNvSpPr txBox="1"/>
              <p:nvPr/>
            </p:nvSpPr>
            <p:spPr>
              <a:xfrm>
                <a:off x="7457799" y="2646624"/>
                <a:ext cx="498764" cy="3273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0" i="1">
                              <a:solidFill>
                                <a:schemeClr val="bg1"/>
                              </a:solidFill>
                              <a:latin typeface="Cambria Math" panose="02040503050406030204" pitchFamily="18" charset="0"/>
                            </a:rPr>
                          </m:ctrlPr>
                        </m:sSubSupPr>
                        <m:e>
                          <m:r>
                            <a:rPr lang="en-US" altLang="zh-CN" sz="1200" b="0" i="1">
                              <a:solidFill>
                                <a:schemeClr val="bg1"/>
                              </a:solidFill>
                              <a:latin typeface="Cambria Math" panose="02040503050406030204" pitchFamily="18" charset="0"/>
                            </a:rPr>
                            <m:t>𝑚</m:t>
                          </m:r>
                        </m:e>
                        <m:sub>
                          <m:r>
                            <a:rPr lang="en-US" altLang="zh-CN" sz="1200" b="0" i="1">
                              <a:solidFill>
                                <a:schemeClr val="bg1"/>
                              </a:solidFill>
                              <a:latin typeface="Cambria Math" panose="02040503050406030204" pitchFamily="18" charset="0"/>
                            </a:rPr>
                            <m:t>𝑖</m:t>
                          </m:r>
                        </m:sub>
                        <m:sup>
                          <m:r>
                            <a:rPr lang="en-US" altLang="zh-CN" sz="1200" b="0" i="1">
                              <a:solidFill>
                                <a:schemeClr val="bg1"/>
                              </a:solidFill>
                              <a:latin typeface="Cambria Math" panose="02040503050406030204" pitchFamily="18" charset="0"/>
                            </a:rPr>
                            <m:t>(</m:t>
                          </m:r>
                          <m:r>
                            <a:rPr lang="en-US" altLang="zh-CN" sz="1200" b="0" i="1">
                              <a:solidFill>
                                <a:schemeClr val="bg1"/>
                              </a:solidFill>
                              <a:latin typeface="Cambria Math" panose="02040503050406030204" pitchFamily="18" charset="0"/>
                            </a:rPr>
                            <m:t>𝑙</m:t>
                          </m:r>
                          <m:r>
                            <a:rPr lang="en-US" altLang="zh-CN" sz="1200" b="0" i="1">
                              <a:solidFill>
                                <a:schemeClr val="bg1"/>
                              </a:solidFill>
                              <a:latin typeface="Cambria Math" panose="02040503050406030204" pitchFamily="18" charset="0"/>
                            </a:rPr>
                            <m:t>)</m:t>
                          </m:r>
                        </m:sup>
                      </m:sSubSup>
                    </m:oMath>
                  </m:oMathPara>
                </a14:m>
                <a:endParaRPr lang="en-CN" sz="1200">
                  <a:solidFill>
                    <a:schemeClr val="bg1"/>
                  </a:solidFill>
                </a:endParaRPr>
              </a:p>
            </p:txBody>
          </p:sp>
        </mc:Choice>
        <mc:Fallback xmlns="">
          <p:sp>
            <p:nvSpPr>
              <p:cNvPr id="27" name="TextBox 26">
                <a:extLst>
                  <a:ext uri="{FF2B5EF4-FFF2-40B4-BE49-F238E27FC236}">
                    <a16:creationId xmlns:a16="http://schemas.microsoft.com/office/drawing/2014/main" id="{734703D8-77A2-A20C-9557-6BF090FE72F3}"/>
                  </a:ext>
                </a:extLst>
              </p:cNvPr>
              <p:cNvSpPr txBox="1">
                <a:spLocks noRot="1" noChangeAspect="1" noMove="1" noResize="1" noEditPoints="1" noAdjustHandles="1" noChangeArrowheads="1" noChangeShapeType="1" noTextEdit="1"/>
              </p:cNvSpPr>
              <p:nvPr/>
            </p:nvSpPr>
            <p:spPr>
              <a:xfrm>
                <a:off x="7457799" y="2646624"/>
                <a:ext cx="498764" cy="327397"/>
              </a:xfrm>
              <a:prstGeom prst="rect">
                <a:avLst/>
              </a:prstGeom>
              <a:blipFill>
                <a:blip r:embed="rId11"/>
                <a:stretch>
                  <a:fillRect/>
                </a:stretch>
              </a:blipFill>
            </p:spPr>
            <p:txBody>
              <a:bodyPr/>
              <a:lstStyle/>
              <a:p>
                <a:r>
                  <a:rPr lang="en-CN">
                    <a:noFill/>
                  </a:rPr>
                  <a:t> </a:t>
                </a:r>
              </a:p>
            </p:txBody>
          </p:sp>
        </mc:Fallback>
      </mc:AlternateContent>
      <p:sp>
        <p:nvSpPr>
          <p:cNvPr id="28" name="TextBox 27">
            <a:extLst>
              <a:ext uri="{FF2B5EF4-FFF2-40B4-BE49-F238E27FC236}">
                <a16:creationId xmlns:a16="http://schemas.microsoft.com/office/drawing/2014/main" id="{9FF67BBE-B1F1-10C6-7192-C85E3A87E257}"/>
              </a:ext>
            </a:extLst>
          </p:cNvPr>
          <p:cNvSpPr txBox="1"/>
          <p:nvPr/>
        </p:nvSpPr>
        <p:spPr>
          <a:xfrm>
            <a:off x="8026735" y="2592785"/>
            <a:ext cx="349776" cy="461665"/>
          </a:xfrm>
          <a:prstGeom prst="rect">
            <a:avLst/>
          </a:prstGeom>
          <a:noFill/>
        </p:spPr>
        <p:txBody>
          <a:bodyPr wrap="none" rtlCol="0">
            <a:spAutoFit/>
          </a:bodyPr>
          <a:lstStyle/>
          <a:p>
            <a:r>
              <a:rPr lang="en-US" altLang="zh-CN" sz="2400"/>
              <a:t>=</a:t>
            </a:r>
            <a:endParaRPr lang="en-CN" sz="240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96C3541-1B3A-B6BD-505F-E4ED29342383}"/>
                  </a:ext>
                </a:extLst>
              </p:cNvPr>
              <p:cNvSpPr txBox="1"/>
              <p:nvPr/>
            </p:nvSpPr>
            <p:spPr>
              <a:xfrm>
                <a:off x="7100013" y="3125297"/>
                <a:ext cx="3232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a:latin typeface="Cambria Math" panose="02040503050406030204" pitchFamily="18" charset="0"/>
                            </a:rPr>
                          </m:ctrlPr>
                        </m:sSubPr>
                        <m:e>
                          <m:r>
                            <a:rPr lang="en-US" altLang="zh-CN" b="0" i="1">
                              <a:latin typeface="Cambria Math" panose="02040503050406030204" pitchFamily="18" charset="0"/>
                            </a:rPr>
                            <m:t>𝑑</m:t>
                          </m:r>
                        </m:e>
                        <m:sub>
                          <m:r>
                            <a:rPr lang="en-US" altLang="zh-CN" b="0" i="1">
                              <a:latin typeface="Cambria Math" panose="02040503050406030204" pitchFamily="18" charset="0"/>
                            </a:rPr>
                            <m:t>𝑚</m:t>
                          </m:r>
                        </m:sub>
                      </m:sSub>
                    </m:oMath>
                  </m:oMathPara>
                </a14:m>
                <a:endParaRPr lang="en-CN"/>
              </a:p>
            </p:txBody>
          </p:sp>
        </mc:Choice>
        <mc:Fallback xmlns="">
          <p:sp>
            <p:nvSpPr>
              <p:cNvPr id="29" name="TextBox 28">
                <a:extLst>
                  <a:ext uri="{FF2B5EF4-FFF2-40B4-BE49-F238E27FC236}">
                    <a16:creationId xmlns:a16="http://schemas.microsoft.com/office/drawing/2014/main" id="{096C3541-1B3A-B6BD-505F-E4ED29342383}"/>
                  </a:ext>
                </a:extLst>
              </p:cNvPr>
              <p:cNvSpPr txBox="1">
                <a:spLocks noRot="1" noChangeAspect="1" noMove="1" noResize="1" noEditPoints="1" noAdjustHandles="1" noChangeArrowheads="1" noChangeShapeType="1" noTextEdit="1"/>
              </p:cNvSpPr>
              <p:nvPr/>
            </p:nvSpPr>
            <p:spPr>
              <a:xfrm>
                <a:off x="7100013" y="3125297"/>
                <a:ext cx="323273" cy="369332"/>
              </a:xfrm>
              <a:prstGeom prst="rect">
                <a:avLst/>
              </a:prstGeom>
              <a:blipFill>
                <a:blip r:embed="rId12"/>
                <a:stretch>
                  <a:fillRect r="-30769"/>
                </a:stretch>
              </a:blipFill>
            </p:spPr>
            <p:txBody>
              <a:bodyPr/>
              <a:lstStyle/>
              <a:p>
                <a:r>
                  <a:rPr lang="en-CN">
                    <a:noFill/>
                  </a:rPr>
                  <a:t> </a:t>
                </a:r>
              </a:p>
            </p:txBody>
          </p:sp>
        </mc:Fallback>
      </mc:AlternateContent>
      <p:sp>
        <p:nvSpPr>
          <p:cNvPr id="30" name="TextBox 29">
            <a:extLst>
              <a:ext uri="{FF2B5EF4-FFF2-40B4-BE49-F238E27FC236}">
                <a16:creationId xmlns:a16="http://schemas.microsoft.com/office/drawing/2014/main" id="{75945642-16A3-FBB2-5346-8086FD665F7F}"/>
              </a:ext>
            </a:extLst>
          </p:cNvPr>
          <p:cNvSpPr txBox="1"/>
          <p:nvPr/>
        </p:nvSpPr>
        <p:spPr>
          <a:xfrm>
            <a:off x="5895895" y="2045445"/>
            <a:ext cx="1445396" cy="1384995"/>
          </a:xfrm>
          <a:prstGeom prst="rect">
            <a:avLst/>
          </a:prstGeom>
          <a:noFill/>
        </p:spPr>
        <p:txBody>
          <a:bodyPr wrap="none" rtlCol="0">
            <a:spAutoFit/>
          </a:bodyPr>
          <a:lstStyle/>
          <a:p>
            <a:r>
              <a:rPr lang="en-US" altLang="zh-CN" sz="1400">
                <a:latin typeface="Microsoft YaHei UI" panose="020B0503020204020204" pitchFamily="34" charset="-122"/>
                <a:ea typeface="Microsoft YaHei UI" panose="020B0503020204020204" pitchFamily="34" charset="-122"/>
              </a:rPr>
              <a:t>explicit</a:t>
            </a:r>
          </a:p>
          <a:p>
            <a:r>
              <a:rPr lang="en-US" altLang="zh-CN" sz="1400">
                <a:latin typeface="Microsoft YaHei UI" panose="020B0503020204020204" pitchFamily="34" charset="-122"/>
                <a:ea typeface="Microsoft YaHei UI" panose="020B0503020204020204" pitchFamily="34" charset="-122"/>
              </a:rPr>
              <a:t>concepts</a:t>
            </a:r>
          </a:p>
          <a:p>
            <a:r>
              <a:rPr lang="en-US" altLang="zh-CN" sz="1400">
                <a:latin typeface="Microsoft YaHei UI" panose="020B0503020204020204" pitchFamily="34" charset="-122"/>
                <a:ea typeface="Microsoft YaHei UI" panose="020B0503020204020204" pitchFamily="34" charset="-122"/>
              </a:rPr>
              <a:t>(</a:t>
            </a:r>
            <a:r>
              <a:rPr lang="en-US" altLang="zh-CN" sz="1400" b="1">
                <a:latin typeface="Microsoft YaHei UI" panose="020B0503020204020204" pitchFamily="34" charset="-122"/>
                <a:ea typeface="Microsoft YaHei UI" panose="020B0503020204020204" pitchFamily="34" charset="-122"/>
              </a:rPr>
              <a:t>value</a:t>
            </a:r>
            <a:r>
              <a:rPr lang="zh-CN" altLang="en-US" sz="1400" b="1">
                <a:latin typeface="Microsoft YaHei UI" panose="020B0503020204020204" pitchFamily="34" charset="-122"/>
                <a:ea typeface="Microsoft YaHei UI" panose="020B0503020204020204" pitchFamily="34" charset="-122"/>
              </a:rPr>
              <a:t> </a:t>
            </a:r>
            <a:r>
              <a:rPr lang="en-US" altLang="zh-CN" sz="1400" b="1">
                <a:latin typeface="Microsoft YaHei UI" panose="020B0503020204020204" pitchFamily="34" charset="-122"/>
                <a:ea typeface="Microsoft YaHei UI" panose="020B0503020204020204" pitchFamily="34" charset="-122"/>
              </a:rPr>
              <a:t>vector</a:t>
            </a:r>
            <a:r>
              <a:rPr lang="en-US" altLang="zh-CN" sz="1400">
                <a:latin typeface="Microsoft YaHei UI" panose="020B0503020204020204" pitchFamily="34" charset="-122"/>
                <a:ea typeface="Microsoft YaHei UI" panose="020B0503020204020204" pitchFamily="34" charset="-122"/>
              </a:rPr>
              <a:t>):</a:t>
            </a:r>
          </a:p>
          <a:p>
            <a:r>
              <a:rPr lang="en-US" altLang="zh-CN" sz="1400">
                <a:solidFill>
                  <a:schemeClr val="accent4"/>
                </a:solidFill>
                <a:latin typeface="Microsoft YaHei UI" panose="020B0503020204020204" pitchFamily="34" charset="-122"/>
                <a:ea typeface="Microsoft YaHei UI" panose="020B0503020204020204" pitchFamily="34" charset="-122"/>
              </a:rPr>
              <a:t>“part”</a:t>
            </a:r>
          </a:p>
          <a:p>
            <a:r>
              <a:rPr lang="en-US" altLang="zh-CN" sz="1400">
                <a:solidFill>
                  <a:schemeClr val="accent4"/>
                </a:solidFill>
                <a:latin typeface="Microsoft YaHei UI" panose="020B0503020204020204" pitchFamily="34" charset="-122"/>
                <a:ea typeface="Microsoft YaHei UI" panose="020B0503020204020204" pitchFamily="34" charset="-122"/>
              </a:rPr>
              <a:t>“see”</a:t>
            </a:r>
          </a:p>
          <a:p>
            <a:r>
              <a:rPr lang="en-US" altLang="zh-CN" sz="1400">
                <a:solidFill>
                  <a:schemeClr val="accent4"/>
                </a:solidFill>
                <a:latin typeface="Microsoft YaHei UI" panose="020B0503020204020204" pitchFamily="34" charset="-122"/>
                <a:ea typeface="Microsoft YaHei UI" panose="020B0503020204020204" pitchFamily="34" charset="-122"/>
              </a:rPr>
              <a:t>“chair”</a:t>
            </a:r>
            <a:endParaRPr lang="en-CN" sz="1400">
              <a:solidFill>
                <a:schemeClr val="accent4"/>
              </a:solidFill>
              <a:latin typeface="Microsoft YaHei UI" panose="020B0503020204020204" pitchFamily="34" charset="-122"/>
              <a:ea typeface="Microsoft YaHei UI" panose="020B0503020204020204" pitchFamily="34" charset="-122"/>
            </a:endParaRPr>
          </a:p>
        </p:txBody>
      </p:sp>
      <p:sp>
        <p:nvSpPr>
          <p:cNvPr id="31" name="TextBox 30">
            <a:extLst>
              <a:ext uri="{FF2B5EF4-FFF2-40B4-BE49-F238E27FC236}">
                <a16:creationId xmlns:a16="http://schemas.microsoft.com/office/drawing/2014/main" id="{C0B07708-1CF6-B26C-23EE-A5E1438A02A1}"/>
              </a:ext>
            </a:extLst>
          </p:cNvPr>
          <p:cNvSpPr txBox="1"/>
          <p:nvPr/>
        </p:nvSpPr>
        <p:spPr>
          <a:xfrm>
            <a:off x="10565171" y="2007486"/>
            <a:ext cx="1074205" cy="1384995"/>
          </a:xfrm>
          <a:prstGeom prst="rect">
            <a:avLst/>
          </a:prstGeom>
          <a:noFill/>
        </p:spPr>
        <p:txBody>
          <a:bodyPr wrap="none" rtlCol="0">
            <a:spAutoFit/>
          </a:bodyPr>
          <a:lstStyle/>
          <a:p>
            <a:r>
              <a:rPr lang="en-US" altLang="zh-CN" sz="1400">
                <a:latin typeface="Microsoft YaHei UI" panose="020B0503020204020204" pitchFamily="34" charset="-122"/>
                <a:ea typeface="Microsoft YaHei UI" panose="020B0503020204020204" pitchFamily="34" charset="-122"/>
              </a:rPr>
              <a:t>latent</a:t>
            </a:r>
          </a:p>
          <a:p>
            <a:r>
              <a:rPr lang="en-US" altLang="zh-CN" sz="1400">
                <a:latin typeface="Microsoft YaHei UI" panose="020B0503020204020204" pitchFamily="34" charset="-122"/>
                <a:ea typeface="Microsoft YaHei UI" panose="020B0503020204020204" pitchFamily="34" charset="-122"/>
              </a:rPr>
              <a:t>key</a:t>
            </a:r>
          </a:p>
          <a:p>
            <a:r>
              <a:rPr lang="en-US" altLang="zh-CN" sz="1400">
                <a:latin typeface="Microsoft YaHei UI" panose="020B0503020204020204" pitchFamily="34" charset="-122"/>
                <a:ea typeface="Microsoft YaHei UI" panose="020B0503020204020204" pitchFamily="34" charset="-122"/>
              </a:rPr>
              <a:t>properties</a:t>
            </a:r>
          </a:p>
          <a:p>
            <a:r>
              <a:rPr lang="en-US" altLang="zh-CN" sz="1400" i="1">
                <a:solidFill>
                  <a:schemeClr val="accent2"/>
                </a:solidFill>
                <a:latin typeface="Microsoft YaHei UI" panose="020B0503020204020204" pitchFamily="34" charset="-122"/>
                <a:ea typeface="Microsoft YaHei UI" panose="020B0503020204020204" pitchFamily="34" charset="-122"/>
              </a:rPr>
              <a:t>verb</a:t>
            </a:r>
          </a:p>
          <a:p>
            <a:r>
              <a:rPr lang="en-US" altLang="zh-CN" sz="1400" i="1">
                <a:solidFill>
                  <a:schemeClr val="accent2"/>
                </a:solidFill>
                <a:latin typeface="Microsoft YaHei UI" panose="020B0503020204020204" pitchFamily="34" charset="-122"/>
                <a:ea typeface="Microsoft YaHei UI" panose="020B0503020204020204" pitchFamily="34" charset="-122"/>
              </a:rPr>
              <a:t>human</a:t>
            </a:r>
          </a:p>
          <a:p>
            <a:r>
              <a:rPr lang="en-US" altLang="zh-CN" sz="1400" i="1">
                <a:solidFill>
                  <a:schemeClr val="accent2"/>
                </a:solidFill>
                <a:latin typeface="Microsoft YaHei UI" panose="020B0503020204020204" pitchFamily="34" charset="-122"/>
                <a:ea typeface="Microsoft YaHei UI" panose="020B0503020204020204" pitchFamily="34" charset="-122"/>
              </a:rPr>
              <a:t>eyes</a:t>
            </a:r>
            <a:endParaRPr lang="en-CN" sz="1400" i="1">
              <a:solidFill>
                <a:schemeClr val="accent2"/>
              </a:solidFill>
              <a:latin typeface="Microsoft YaHei UI" panose="020B0503020204020204" pitchFamily="34" charset="-122"/>
              <a:ea typeface="Microsoft YaHei UI" panose="020B0503020204020204" pitchFamily="34" charset="-122"/>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3550F0-6F70-9264-B3FF-D11893BE8007}"/>
                  </a:ext>
                </a:extLst>
              </p:cNvPr>
              <p:cNvSpPr txBox="1"/>
              <p:nvPr/>
            </p:nvSpPr>
            <p:spPr>
              <a:xfrm>
                <a:off x="6752349" y="992129"/>
                <a:ext cx="5157377" cy="747064"/>
              </a:xfrm>
              <a:prstGeom prst="rect">
                <a:avLst/>
              </a:prstGeom>
              <a:noFill/>
              <a:ln>
                <a:solidFill>
                  <a:schemeClr val="accent1">
                    <a:shade val="15000"/>
                  </a:schemeClr>
                </a:solidFill>
              </a:ln>
            </p:spPr>
            <p:txBody>
              <a:bodyPr wrap="square">
                <a:spAutoFit/>
              </a:bodyPr>
              <a:lstStyle/>
              <a:p>
                <a:r>
                  <a:rPr lang="en-US" altLang="zh-CN" sz="1600"/>
                  <a:t>A</a:t>
                </a:r>
                <a:r>
                  <a:rPr lang="zh-CN" altLang="en-US" sz="1600"/>
                  <a:t> </a:t>
                </a:r>
                <a:r>
                  <a:rPr lang="en-US" altLang="zh-CN" sz="1600"/>
                  <a:t>value</a:t>
                </a:r>
                <a:r>
                  <a:rPr lang="zh-CN" altLang="en-US" sz="1600"/>
                  <a:t> </a:t>
                </a:r>
                <a:r>
                  <a:rPr lang="en-US" altLang="zh-CN" sz="1600"/>
                  <a:t>in</a:t>
                </a:r>
                <a:r>
                  <a:rPr lang="zh-CN" altLang="en-US" sz="1600"/>
                  <a:t> </a:t>
                </a:r>
                <a14:m>
                  <m:oMath xmlns:m="http://schemas.openxmlformats.org/officeDocument/2006/math">
                    <m:sSubSup>
                      <m:sSubSupPr>
                        <m:ctrlPr>
                          <a:rPr lang="en-US"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𝑚</m:t>
                        </m:r>
                      </m:e>
                      <m:sub>
                        <m:r>
                          <a:rPr lang="en-US" altLang="zh-CN" sz="1600" i="1">
                            <a:solidFill>
                              <a:schemeClr val="tx1"/>
                            </a:solidFill>
                            <a:latin typeface="Cambria Math" panose="02040503050406030204" pitchFamily="18" charset="0"/>
                          </a:rPr>
                          <m:t>𝑖</m:t>
                        </m:r>
                      </m:sub>
                      <m:sup>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𝑙</m:t>
                        </m:r>
                        <m:r>
                          <a:rPr lang="en-US" altLang="zh-CN" sz="1600" i="1">
                            <a:solidFill>
                              <a:schemeClr val="tx1"/>
                            </a:solidFill>
                            <a:latin typeface="Cambria Math" panose="02040503050406030204" pitchFamily="18" charset="0"/>
                          </a:rPr>
                          <m:t>)</m:t>
                        </m:r>
                      </m:sup>
                    </m:sSubSup>
                    <m:r>
                      <a:rPr lang="zh-CN" altLang="en-US" sz="1600" b="0" i="0">
                        <a:solidFill>
                          <a:schemeClr val="bg1"/>
                        </a:solidFill>
                        <a:latin typeface="Cambria Math" panose="02040503050406030204" pitchFamily="18" charset="0"/>
                      </a:rPr>
                      <m:t> </m:t>
                    </m:r>
                  </m:oMath>
                </a14:m>
                <a:r>
                  <a:rPr lang="en-US" altLang="zh-CN" sz="1600"/>
                  <a:t>depends</a:t>
                </a:r>
                <a:r>
                  <a:rPr lang="zh-CN" altLang="en-US" sz="1600"/>
                  <a:t> </a:t>
                </a:r>
                <a:r>
                  <a:rPr lang="en-US" altLang="zh-CN" sz="1600"/>
                  <a:t>how</a:t>
                </a:r>
                <a:r>
                  <a:rPr lang="zh-CN" altLang="en-US" sz="1600"/>
                  <a:t> </a:t>
                </a:r>
                <a:r>
                  <a:rPr lang="en-US" altLang="zh-CN" sz="1600"/>
                  <a:t>much</a:t>
                </a:r>
                <a:r>
                  <a:rPr lang="zh-CN" altLang="en-US" sz="1600"/>
                  <a:t> </a:t>
                </a:r>
                <a:r>
                  <a:rPr lang="en-US" altLang="zh-CN" sz="1600"/>
                  <a:t>the</a:t>
                </a:r>
                <a:r>
                  <a:rPr lang="zh-CN" altLang="en-US" sz="1600"/>
                  <a:t> </a:t>
                </a:r>
                <a:r>
                  <a:rPr lang="en-US" altLang="zh-CN" sz="1600"/>
                  <a:t>key</a:t>
                </a:r>
                <a:r>
                  <a:rPr lang="zh-CN" altLang="en-US" sz="1600"/>
                  <a:t> </a:t>
                </a:r>
                <a:r>
                  <a:rPr lang="en-US" altLang="zh-CN" sz="1600"/>
                  <a:t>properties</a:t>
                </a:r>
                <a:r>
                  <a:rPr lang="zh-CN" altLang="en-US" sz="1600"/>
                  <a:t> </a:t>
                </a:r>
                <a:r>
                  <a:rPr lang="en-US" altLang="zh-CN" sz="1600"/>
                  <a:t>can</a:t>
                </a:r>
                <a:r>
                  <a:rPr lang="zh-CN" altLang="en-US" sz="1600"/>
                  <a:t> </a:t>
                </a:r>
                <a:r>
                  <a:rPr lang="en-US" altLang="zh-CN" sz="1600"/>
                  <a:t>activate</a:t>
                </a:r>
                <a:r>
                  <a:rPr lang="zh-CN" altLang="en-US" sz="1600"/>
                  <a:t> </a:t>
                </a:r>
                <a:r>
                  <a:rPr lang="en-US" altLang="zh-CN" sz="1600"/>
                  <a:t>the</a:t>
                </a:r>
                <a:r>
                  <a:rPr lang="zh-CN" altLang="en-US" sz="1600"/>
                  <a:t> </a:t>
                </a:r>
                <a:r>
                  <a:rPr lang="en-US" altLang="zh-CN" sz="1600"/>
                  <a:t>corresponding</a:t>
                </a:r>
                <a:r>
                  <a:rPr lang="zh-CN" altLang="en-US" sz="1600"/>
                  <a:t> </a:t>
                </a:r>
                <a:r>
                  <a:rPr lang="en-US" altLang="zh-CN" sz="1600"/>
                  <a:t>memory</a:t>
                </a:r>
                <a:r>
                  <a:rPr lang="zh-CN" altLang="en-US" sz="1600"/>
                  <a:t> </a:t>
                </a:r>
                <a:r>
                  <a:rPr lang="en-US" altLang="zh-CN" sz="1600"/>
                  <a:t>(rows)</a:t>
                </a:r>
                <a:r>
                  <a:rPr lang="zh-CN" altLang="en-US" sz="1600"/>
                  <a:t> </a:t>
                </a:r>
                <a:r>
                  <a:rPr lang="en-US" altLang="zh-CN" sz="1600"/>
                  <a:t>in</a:t>
                </a:r>
                <a:r>
                  <a:rPr lang="zh-CN" altLang="en-US" sz="1600"/>
                  <a:t> </a:t>
                </a:r>
                <a14:m>
                  <m:oMath xmlns:m="http://schemas.openxmlformats.org/officeDocument/2006/math">
                    <m:sSubSup>
                      <m:sSubSupPr>
                        <m:ctrlPr>
                          <a:rPr lang="en-US" altLang="zh-CN" sz="1600" b="0" i="1">
                            <a:latin typeface="Cambria Math" panose="02040503050406030204" pitchFamily="18" charset="0"/>
                          </a:rPr>
                        </m:ctrlPr>
                      </m:sSubSupPr>
                      <m:e>
                        <m:r>
                          <a:rPr lang="en-US" altLang="zh-CN" sz="1600" b="0" i="1">
                            <a:latin typeface="Cambria Math" panose="02040503050406030204" pitchFamily="18" charset="0"/>
                          </a:rPr>
                          <m:t>𝑊</m:t>
                        </m:r>
                      </m:e>
                      <m:sub>
                        <m:r>
                          <a:rPr lang="en-US" altLang="zh-CN" sz="1600" b="0" i="1">
                            <a:latin typeface="Cambria Math" panose="02040503050406030204" pitchFamily="18" charset="0"/>
                          </a:rPr>
                          <m:t>𝑝𝑟𝑜𝑗</m:t>
                        </m:r>
                      </m:sub>
                      <m:sup>
                        <m:r>
                          <a:rPr lang="en-US" altLang="zh-CN" sz="1600" b="0" i="1">
                            <a:latin typeface="Cambria Math" panose="02040503050406030204" pitchFamily="18" charset="0"/>
                          </a:rPr>
                          <m:t>(</m:t>
                        </m:r>
                        <m:r>
                          <a:rPr lang="en-US" altLang="zh-CN" sz="1600" b="0" i="1">
                            <a:latin typeface="Cambria Math" panose="02040503050406030204" pitchFamily="18" charset="0"/>
                          </a:rPr>
                          <m:t>𝑙</m:t>
                        </m:r>
                        <m:r>
                          <a:rPr lang="en-US" altLang="zh-CN" sz="1600" b="0" i="1">
                            <a:latin typeface="Cambria Math" panose="02040503050406030204" pitchFamily="18" charset="0"/>
                          </a:rPr>
                          <m:t>)</m:t>
                        </m:r>
                      </m:sup>
                    </m:sSubSup>
                  </m:oMath>
                </a14:m>
                <a:endParaRPr lang="en-CN" sz="1600"/>
              </a:p>
            </p:txBody>
          </p:sp>
        </mc:Choice>
        <mc:Fallback xmlns="">
          <p:sp>
            <p:nvSpPr>
              <p:cNvPr id="33" name="TextBox 32">
                <a:extLst>
                  <a:ext uri="{FF2B5EF4-FFF2-40B4-BE49-F238E27FC236}">
                    <a16:creationId xmlns:a16="http://schemas.microsoft.com/office/drawing/2014/main" id="{CB3550F0-6F70-9264-B3FF-D11893BE8007}"/>
                  </a:ext>
                </a:extLst>
              </p:cNvPr>
              <p:cNvSpPr txBox="1">
                <a:spLocks noRot="1" noChangeAspect="1" noMove="1" noResize="1" noEditPoints="1" noAdjustHandles="1" noChangeArrowheads="1" noChangeShapeType="1" noTextEdit="1"/>
              </p:cNvSpPr>
              <p:nvPr/>
            </p:nvSpPr>
            <p:spPr>
              <a:xfrm>
                <a:off x="6752349" y="992129"/>
                <a:ext cx="5157377" cy="747064"/>
              </a:xfrm>
              <a:prstGeom prst="rect">
                <a:avLst/>
              </a:prstGeom>
              <a:blipFill>
                <a:blip r:embed="rId13"/>
                <a:stretch>
                  <a:fillRect l="-735" b="-3279"/>
                </a:stretch>
              </a:blipFill>
              <a:ln>
                <a:solidFill>
                  <a:schemeClr val="accent1">
                    <a:shade val="15000"/>
                  </a:schemeClr>
                </a:solidFill>
              </a:ln>
            </p:spPr>
            <p:txBody>
              <a:bodyPr/>
              <a:lstStyle/>
              <a:p>
                <a:r>
                  <a:rPr lang="en-CN">
                    <a:noFill/>
                  </a:rPr>
                  <a:t> </a:t>
                </a:r>
              </a:p>
            </p:txBody>
          </p:sp>
        </mc:Fallback>
      </mc:AlternateContent>
      <p:sp>
        <p:nvSpPr>
          <p:cNvPr id="5" name="Title 1">
            <a:extLst>
              <a:ext uri="{FF2B5EF4-FFF2-40B4-BE49-F238E27FC236}">
                <a16:creationId xmlns:a16="http://schemas.microsoft.com/office/drawing/2014/main" id="{92A8772C-A964-1C29-75FF-9B93DBC076AB}"/>
              </a:ext>
            </a:extLst>
          </p:cNvPr>
          <p:cNvSpPr txBox="1">
            <a:spLocks/>
          </p:cNvSpPr>
          <p:nvPr/>
        </p:nvSpPr>
        <p:spPr>
          <a:xfrm>
            <a:off x="558800" y="17844"/>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editing</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23000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5D8BE-01FC-C993-B8FD-812AC1AD8634}"/>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74F1F1F0-3560-9C6B-CE27-C863A7253450}"/>
              </a:ext>
            </a:extLst>
          </p:cNvPr>
          <p:cNvSpPr txBox="1"/>
          <p:nvPr/>
        </p:nvSpPr>
        <p:spPr>
          <a:xfrm>
            <a:off x="652978" y="1022937"/>
            <a:ext cx="11095675" cy="1046440"/>
          </a:xfrm>
          <a:prstGeom prst="rect">
            <a:avLst/>
          </a:prstGeom>
          <a:noFill/>
        </p:spPr>
        <p:txBody>
          <a:bodyPr wrap="square" rtlCol="0">
            <a:spAutoFit/>
          </a:bodyPr>
          <a:lstStyle/>
          <a:p>
            <a:pPr marL="342900" indent="-342900">
              <a:buFont typeface="Arial" panose="020B0604020202020204" pitchFamily="34" charset="0"/>
              <a:buChar char="•"/>
            </a:pP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This</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part</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is</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more</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technical</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requires</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heavy</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linear</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algebra</a:t>
            </a:r>
            <a:r>
              <a:rPr lang="zh-CN" alt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knowledge</a:t>
            </a:r>
            <a:endParaRPr lang="en-US" sz="220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r>
              <a:rPr lang="en-US" altLang="zh-CN">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Skip</a:t>
            </a:r>
            <a:r>
              <a:rPr lang="zh-CN" altLang="en-US">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if</a:t>
            </a:r>
            <a:r>
              <a:rPr lang="zh-CN" altLang="en-US">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you are</a:t>
            </a:r>
            <a:r>
              <a:rPr lang="zh-CN" altLang="en-US">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only</a:t>
            </a:r>
            <a:r>
              <a:rPr lang="zh-CN" altLang="en-US">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apply</a:t>
            </a:r>
            <a:r>
              <a:rPr lang="zh-CN" altLang="en-US">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editing.</a:t>
            </a:r>
          </a:p>
          <a:p>
            <a:pPr marL="342900" indent="-342900">
              <a:buFont typeface="Arial" panose="020B0604020202020204" pitchFamily="34" charset="0"/>
              <a:buChar char="•"/>
            </a:pPr>
            <a:endParaRPr lang="en-US" sz="220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6" name="Title 1">
            <a:extLst>
              <a:ext uri="{FF2B5EF4-FFF2-40B4-BE49-F238E27FC236}">
                <a16:creationId xmlns:a16="http://schemas.microsoft.com/office/drawing/2014/main" id="{74B89001-D486-FEA7-A1D7-7021FABAEF30}"/>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TextBox 1">
            <a:extLst>
              <a:ext uri="{FF2B5EF4-FFF2-40B4-BE49-F238E27FC236}">
                <a16:creationId xmlns:a16="http://schemas.microsoft.com/office/drawing/2014/main" id="{C5890E4E-9C39-D9A2-48A0-94CB64600071}"/>
              </a:ext>
            </a:extLst>
          </p:cNvPr>
          <p:cNvSpPr txBox="1"/>
          <p:nvPr/>
        </p:nvSpPr>
        <p:spPr>
          <a:xfrm>
            <a:off x="875407" y="6338849"/>
            <a:ext cx="50787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rPr>
              <a:t>[1]</a:t>
            </a:r>
            <a:r>
              <a:rPr kumimoji="0" lang="zh-CN" alt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rPr>
              <a:t> </a:t>
            </a:r>
            <a:r>
              <a:rPr kumimoji="0" 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rPr>
              <a:t>Locating and Editing Factual Associations in GPT</a:t>
            </a:r>
            <a:r>
              <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rPr>
              <a:t>.</a:t>
            </a:r>
            <a:r>
              <a:rPr kumimoji="0" lang="zh-CN" alt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rPr>
              <a:t>NeurIPS</a:t>
            </a:r>
            <a:r>
              <a:rPr kumimoji="0" lang="zh-CN" alt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rPr>
              <a:t>2022.</a:t>
            </a:r>
          </a:p>
        </p:txBody>
      </p:sp>
      <p:pic>
        <p:nvPicPr>
          <p:cNvPr id="7" name="Picture 6">
            <a:extLst>
              <a:ext uri="{FF2B5EF4-FFF2-40B4-BE49-F238E27FC236}">
                <a16:creationId xmlns:a16="http://schemas.microsoft.com/office/drawing/2014/main" id="{4ED2963C-4E92-9B2B-0670-AB7AC91FBCA3}"/>
              </a:ext>
            </a:extLst>
          </p:cNvPr>
          <p:cNvPicPr>
            <a:picLocks noChangeAspect="1"/>
          </p:cNvPicPr>
          <p:nvPr/>
        </p:nvPicPr>
        <p:blipFill>
          <a:blip r:embed="rId3"/>
          <a:stretch>
            <a:fillRect/>
          </a:stretch>
        </p:blipFill>
        <p:spPr>
          <a:xfrm>
            <a:off x="1882359" y="1923685"/>
            <a:ext cx="8376482" cy="520700"/>
          </a:xfrm>
          <a:prstGeom prst="rect">
            <a:avLst/>
          </a:prstGeom>
          <a:ln w="15875">
            <a:solidFill>
              <a:schemeClr val="accent1">
                <a:shade val="15000"/>
              </a:schemeClr>
            </a:solidFill>
          </a:ln>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45F1FC0-F417-13CE-130F-8835314E7457}"/>
                  </a:ext>
                </a:extLst>
              </p:cNvPr>
              <p:cNvSpPr/>
              <p:nvPr/>
            </p:nvSpPr>
            <p:spPr>
              <a:xfrm>
                <a:off x="3726218" y="3563002"/>
                <a:ext cx="269430" cy="720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𝜎</m:t>
                      </m:r>
                    </m:oMath>
                  </m:oMathPara>
                </a14:m>
                <a:endParaRPr lang="en-CN"/>
              </a:p>
            </p:txBody>
          </p:sp>
        </mc:Choice>
        <mc:Fallback xmlns="">
          <p:sp>
            <p:nvSpPr>
              <p:cNvPr id="8" name="Rectangle 7">
                <a:extLst>
                  <a:ext uri="{FF2B5EF4-FFF2-40B4-BE49-F238E27FC236}">
                    <a16:creationId xmlns:a16="http://schemas.microsoft.com/office/drawing/2014/main" id="{845F1FC0-F417-13CE-130F-8835314E7457}"/>
                  </a:ext>
                </a:extLst>
              </p:cNvPr>
              <p:cNvSpPr>
                <a:spLocks noRot="1" noChangeAspect="1" noMove="1" noResize="1" noEditPoints="1" noAdjustHandles="1" noChangeArrowheads="1" noChangeShapeType="1" noTextEdit="1"/>
              </p:cNvSpPr>
              <p:nvPr/>
            </p:nvSpPr>
            <p:spPr>
              <a:xfrm>
                <a:off x="3726218" y="3563002"/>
                <a:ext cx="269430" cy="720000"/>
              </a:xfrm>
              <a:prstGeom prst="rect">
                <a:avLst/>
              </a:prstGeom>
              <a:blipFill>
                <a:blip r:embed="rId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14A47C3-E547-68F8-944D-6AFD1E132145}"/>
                  </a:ext>
                </a:extLst>
              </p:cNvPr>
              <p:cNvSpPr/>
              <p:nvPr/>
            </p:nvSpPr>
            <p:spPr>
              <a:xfrm>
                <a:off x="2807854" y="3562999"/>
                <a:ext cx="720000" cy="1350000"/>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zh-CN" b="0" i="1">
                              <a:latin typeface="Cambria Math" panose="02040503050406030204" pitchFamily="18" charset="0"/>
                            </a:rPr>
                          </m:ctrlPr>
                        </m:sSubSupPr>
                        <m:e>
                          <m:r>
                            <a:rPr lang="en-US" altLang="zh-CN" b="0" i="1">
                              <a:latin typeface="Cambria Math" panose="02040503050406030204" pitchFamily="18" charset="0"/>
                            </a:rPr>
                            <m:t>𝑊</m:t>
                          </m:r>
                        </m:e>
                        <m:sub>
                          <m:r>
                            <a:rPr lang="en-US" altLang="zh-CN" b="0" i="1">
                              <a:latin typeface="Cambria Math" panose="02040503050406030204" pitchFamily="18" charset="0"/>
                            </a:rPr>
                            <m:t>𝑝𝑟𝑜𝑗</m:t>
                          </m:r>
                        </m:sub>
                        <m:sup>
                          <m:r>
                            <a:rPr lang="en-US" altLang="zh-CN" b="0" i="1">
                              <a:latin typeface="Cambria Math" panose="02040503050406030204" pitchFamily="18" charset="0"/>
                            </a:rPr>
                            <m:t>(</m:t>
                          </m:r>
                          <m:r>
                            <a:rPr lang="en-US" altLang="zh-CN" b="0" i="1">
                              <a:latin typeface="Cambria Math" panose="02040503050406030204" pitchFamily="18" charset="0"/>
                            </a:rPr>
                            <m:t>𝑙</m:t>
                          </m:r>
                          <m:r>
                            <a:rPr lang="en-US" altLang="zh-CN" b="0" i="1">
                              <a:latin typeface="Cambria Math" panose="02040503050406030204" pitchFamily="18" charset="0"/>
                            </a:rPr>
                            <m:t>)</m:t>
                          </m:r>
                        </m:sup>
                      </m:sSubSup>
                    </m:oMath>
                  </m:oMathPara>
                </a14:m>
                <a:endParaRPr lang="en-CN"/>
              </a:p>
            </p:txBody>
          </p:sp>
        </mc:Choice>
        <mc:Fallback xmlns="">
          <p:sp>
            <p:nvSpPr>
              <p:cNvPr id="9" name="Rectangle 8">
                <a:extLst>
                  <a:ext uri="{FF2B5EF4-FFF2-40B4-BE49-F238E27FC236}">
                    <a16:creationId xmlns:a16="http://schemas.microsoft.com/office/drawing/2014/main" id="{814A47C3-E547-68F8-944D-6AFD1E132145}"/>
                  </a:ext>
                </a:extLst>
              </p:cNvPr>
              <p:cNvSpPr>
                <a:spLocks noRot="1" noChangeAspect="1" noMove="1" noResize="1" noEditPoints="1" noAdjustHandles="1" noChangeArrowheads="1" noChangeShapeType="1" noTextEdit="1"/>
              </p:cNvSpPr>
              <p:nvPr/>
            </p:nvSpPr>
            <p:spPr>
              <a:xfrm>
                <a:off x="2807854" y="3562999"/>
                <a:ext cx="720000" cy="1350000"/>
              </a:xfrm>
              <a:prstGeom prst="rect">
                <a:avLst/>
              </a:prstGeom>
              <a:blipFill>
                <a:blip r:embed="rId5"/>
                <a:stretch>
                  <a:fillRect l="-1695"/>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3219A0B-0E55-CAB0-2A58-AE951966D983}"/>
                  </a:ext>
                </a:extLst>
              </p:cNvPr>
              <p:cNvSpPr/>
              <p:nvPr/>
            </p:nvSpPr>
            <p:spPr>
              <a:xfrm>
                <a:off x="1971281" y="3567237"/>
                <a:ext cx="270000" cy="1350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𝑣</m:t>
                      </m:r>
                    </m:oMath>
                  </m:oMathPara>
                </a14:m>
                <a:endParaRPr lang="en-CN"/>
              </a:p>
            </p:txBody>
          </p:sp>
        </mc:Choice>
        <mc:Fallback xmlns="">
          <p:sp>
            <p:nvSpPr>
              <p:cNvPr id="10" name="Rectangle 9">
                <a:extLst>
                  <a:ext uri="{FF2B5EF4-FFF2-40B4-BE49-F238E27FC236}">
                    <a16:creationId xmlns:a16="http://schemas.microsoft.com/office/drawing/2014/main" id="{83219A0B-0E55-CAB0-2A58-AE951966D983}"/>
                  </a:ext>
                </a:extLst>
              </p:cNvPr>
              <p:cNvSpPr>
                <a:spLocks noRot="1" noChangeAspect="1" noMove="1" noResize="1" noEditPoints="1" noAdjustHandles="1" noChangeArrowheads="1" noChangeShapeType="1" noTextEdit="1"/>
              </p:cNvSpPr>
              <p:nvPr/>
            </p:nvSpPr>
            <p:spPr>
              <a:xfrm>
                <a:off x="1971281" y="3567237"/>
                <a:ext cx="270000" cy="1350000"/>
              </a:xfrm>
              <a:prstGeom prst="rect">
                <a:avLst/>
              </a:prstGeom>
              <a:blipFill>
                <a:blip r:embed="rId6"/>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7417123-9361-1496-B85B-991F003D298F}"/>
                  </a:ext>
                </a:extLst>
              </p:cNvPr>
              <p:cNvSpPr/>
              <p:nvPr/>
            </p:nvSpPr>
            <p:spPr>
              <a:xfrm>
                <a:off x="4604337" y="3567237"/>
                <a:ext cx="269430" cy="720000"/>
              </a:xfrm>
              <a:prstGeom prst="rect">
                <a:avLst/>
              </a:prstGeom>
              <a:pattFill prst="pct90">
                <a:fgClr>
                  <a:schemeClr val="accent2"/>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a:latin typeface="Cambria Math" panose="02040503050406030204" pitchFamily="18" charset="0"/>
                            </a:rPr>
                          </m:ctrlPr>
                        </m:sSubPr>
                        <m:e>
                          <m:r>
                            <a:rPr lang="en-US" altLang="zh-CN" b="0" i="1">
                              <a:latin typeface="Cambria Math" panose="02040503050406030204" pitchFamily="18" charset="0"/>
                            </a:rPr>
                            <m:t>𝑘</m:t>
                          </m:r>
                        </m:e>
                        <m:sub>
                          <m:r>
                            <a:rPr lang="zh-CN" altLang="en-US" b="0" i="1">
                              <a:latin typeface="Cambria Math" panose="02040503050406030204" pitchFamily="18" charset="0"/>
                            </a:rPr>
                            <m:t>∗</m:t>
                          </m:r>
                        </m:sub>
                      </m:sSub>
                    </m:oMath>
                  </m:oMathPara>
                </a14:m>
                <a:endParaRPr lang="en-CN"/>
              </a:p>
            </p:txBody>
          </p:sp>
        </mc:Choice>
        <mc:Fallback xmlns="">
          <p:sp>
            <p:nvSpPr>
              <p:cNvPr id="11" name="Rectangle 10">
                <a:extLst>
                  <a:ext uri="{FF2B5EF4-FFF2-40B4-BE49-F238E27FC236}">
                    <a16:creationId xmlns:a16="http://schemas.microsoft.com/office/drawing/2014/main" id="{F7417123-9361-1496-B85B-991F003D298F}"/>
                  </a:ext>
                </a:extLst>
              </p:cNvPr>
              <p:cNvSpPr>
                <a:spLocks noRot="1" noChangeAspect="1" noMove="1" noResize="1" noEditPoints="1" noAdjustHandles="1" noChangeArrowheads="1" noChangeShapeType="1" noTextEdit="1"/>
              </p:cNvSpPr>
              <p:nvPr/>
            </p:nvSpPr>
            <p:spPr>
              <a:xfrm>
                <a:off x="4604337" y="3567237"/>
                <a:ext cx="269430" cy="720000"/>
              </a:xfrm>
              <a:prstGeom prst="rect">
                <a:avLst/>
              </a:prstGeom>
              <a:blipFill>
                <a:blip r:embed="rId7"/>
                <a:stretch>
                  <a:fillRect l="-2083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9701F4C-4233-4701-C3DF-5C6B20840CFE}"/>
                  </a:ext>
                </a:extLst>
              </p:cNvPr>
              <p:cNvSpPr/>
              <p:nvPr/>
            </p:nvSpPr>
            <p:spPr>
              <a:xfrm>
                <a:off x="5422478" y="3560409"/>
                <a:ext cx="269430" cy="720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𝜎</m:t>
                      </m:r>
                    </m:oMath>
                  </m:oMathPara>
                </a14:m>
                <a:endParaRPr lang="en-CN"/>
              </a:p>
            </p:txBody>
          </p:sp>
        </mc:Choice>
        <mc:Fallback xmlns="">
          <p:sp>
            <p:nvSpPr>
              <p:cNvPr id="12" name="Rectangle 11">
                <a:extLst>
                  <a:ext uri="{FF2B5EF4-FFF2-40B4-BE49-F238E27FC236}">
                    <a16:creationId xmlns:a16="http://schemas.microsoft.com/office/drawing/2014/main" id="{19701F4C-4233-4701-C3DF-5C6B20840CFE}"/>
                  </a:ext>
                </a:extLst>
              </p:cNvPr>
              <p:cNvSpPr>
                <a:spLocks noRot="1" noChangeAspect="1" noMove="1" noResize="1" noEditPoints="1" noAdjustHandles="1" noChangeArrowheads="1" noChangeShapeType="1" noTextEdit="1"/>
              </p:cNvSpPr>
              <p:nvPr/>
            </p:nvSpPr>
            <p:spPr>
              <a:xfrm>
                <a:off x="5422478" y="3560409"/>
                <a:ext cx="269430" cy="720000"/>
              </a:xfrm>
              <a:prstGeom prst="rect">
                <a:avLst/>
              </a:prstGeom>
              <a:blipFill>
                <a:blip r:embed="rId8"/>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AD229BE4-A0F2-D27A-3F22-3FEB997A4C93}"/>
                  </a:ext>
                </a:extLst>
              </p:cNvPr>
              <p:cNvSpPr/>
              <p:nvPr/>
            </p:nvSpPr>
            <p:spPr>
              <a:xfrm>
                <a:off x="409451" y="3570773"/>
                <a:ext cx="270000" cy="1350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𝑣</m:t>
                      </m:r>
                    </m:oMath>
                  </m:oMathPara>
                </a14:m>
                <a:endParaRPr lang="en-CN"/>
              </a:p>
            </p:txBody>
          </p:sp>
        </mc:Choice>
        <mc:Fallback xmlns="">
          <p:sp>
            <p:nvSpPr>
              <p:cNvPr id="13" name="Rectangle 12">
                <a:extLst>
                  <a:ext uri="{FF2B5EF4-FFF2-40B4-BE49-F238E27FC236}">
                    <a16:creationId xmlns:a16="http://schemas.microsoft.com/office/drawing/2014/main" id="{AD229BE4-A0F2-D27A-3F22-3FEB997A4C93}"/>
                  </a:ext>
                </a:extLst>
              </p:cNvPr>
              <p:cNvSpPr>
                <a:spLocks noRot="1" noChangeAspect="1" noMove="1" noResize="1" noEditPoints="1" noAdjustHandles="1" noChangeArrowheads="1" noChangeShapeType="1" noTextEdit="1"/>
              </p:cNvSpPr>
              <p:nvPr/>
            </p:nvSpPr>
            <p:spPr>
              <a:xfrm>
                <a:off x="409451" y="3570773"/>
                <a:ext cx="270000" cy="1350000"/>
              </a:xfrm>
              <a:prstGeom prst="rect">
                <a:avLst/>
              </a:prstGeom>
              <a:blipFill>
                <a:blip r:embed="rId9"/>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40FAA0F-E6B1-FA79-74E5-3BF8174C2145}"/>
                  </a:ext>
                </a:extLst>
              </p:cNvPr>
              <p:cNvSpPr/>
              <p:nvPr/>
            </p:nvSpPr>
            <p:spPr>
              <a:xfrm>
                <a:off x="1190366" y="3570773"/>
                <a:ext cx="270000" cy="1350000"/>
              </a:xfrm>
              <a:prstGeom prst="rect">
                <a:avLst/>
              </a:prstGeom>
              <a:pattFill prst="pct90">
                <a:fgClr>
                  <a:schemeClr val="accent4"/>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a:latin typeface="Cambria Math" panose="02040503050406030204" pitchFamily="18" charset="0"/>
                            </a:rPr>
                          </m:ctrlPr>
                        </m:sSubPr>
                        <m:e>
                          <m:r>
                            <a:rPr lang="en-US" altLang="zh-CN" b="0" i="1">
                              <a:latin typeface="Cambria Math" panose="02040503050406030204" pitchFamily="18" charset="0"/>
                            </a:rPr>
                            <m:t>𝑣</m:t>
                          </m:r>
                        </m:e>
                        <m:sub>
                          <m:r>
                            <a:rPr lang="zh-CN" altLang="en-US" b="0" i="1">
                              <a:latin typeface="Cambria Math" panose="02040503050406030204" pitchFamily="18" charset="0"/>
                            </a:rPr>
                            <m:t>∗</m:t>
                          </m:r>
                        </m:sub>
                      </m:sSub>
                    </m:oMath>
                  </m:oMathPara>
                </a14:m>
                <a:endParaRPr lang="en-CN"/>
              </a:p>
            </p:txBody>
          </p:sp>
        </mc:Choice>
        <mc:Fallback xmlns="">
          <p:sp>
            <p:nvSpPr>
              <p:cNvPr id="14" name="Rectangle 13">
                <a:extLst>
                  <a:ext uri="{FF2B5EF4-FFF2-40B4-BE49-F238E27FC236}">
                    <a16:creationId xmlns:a16="http://schemas.microsoft.com/office/drawing/2014/main" id="{340FAA0F-E6B1-FA79-74E5-3BF8174C2145}"/>
                  </a:ext>
                </a:extLst>
              </p:cNvPr>
              <p:cNvSpPr>
                <a:spLocks noRot="1" noChangeAspect="1" noMove="1" noResize="1" noEditPoints="1" noAdjustHandles="1" noChangeArrowheads="1" noChangeShapeType="1" noTextEdit="1"/>
              </p:cNvSpPr>
              <p:nvPr/>
            </p:nvSpPr>
            <p:spPr>
              <a:xfrm>
                <a:off x="1190366" y="3570773"/>
                <a:ext cx="270000" cy="1350000"/>
              </a:xfrm>
              <a:prstGeom prst="rect">
                <a:avLst/>
              </a:prstGeom>
              <a:blipFill>
                <a:blip r:embed="rId10"/>
                <a:stretch>
                  <a:fillRect l="-16667"/>
                </a:stretch>
              </a:blipFill>
            </p:spPr>
            <p:txBody>
              <a:bodyPr/>
              <a:lstStyle/>
              <a:p>
                <a:r>
                  <a:rPr lang="en-CN">
                    <a:noFill/>
                  </a:rPr>
                  <a:t> </a:t>
                </a:r>
              </a:p>
            </p:txBody>
          </p:sp>
        </mc:Fallback>
      </mc:AlternateContent>
      <p:sp>
        <p:nvSpPr>
          <p:cNvPr id="15" name="TextBox 14">
            <a:extLst>
              <a:ext uri="{FF2B5EF4-FFF2-40B4-BE49-F238E27FC236}">
                <a16:creationId xmlns:a16="http://schemas.microsoft.com/office/drawing/2014/main" id="{745973FF-1118-8C24-0E8F-FF5E63A22AC8}"/>
              </a:ext>
            </a:extLst>
          </p:cNvPr>
          <p:cNvSpPr txBox="1"/>
          <p:nvPr/>
        </p:nvSpPr>
        <p:spPr>
          <a:xfrm>
            <a:off x="2358611" y="4007166"/>
            <a:ext cx="349776" cy="461665"/>
          </a:xfrm>
          <a:prstGeom prst="rect">
            <a:avLst/>
          </a:prstGeom>
          <a:noFill/>
        </p:spPr>
        <p:txBody>
          <a:bodyPr wrap="none" rtlCol="0">
            <a:spAutoFit/>
          </a:bodyPr>
          <a:lstStyle/>
          <a:p>
            <a:r>
              <a:rPr lang="en-US" altLang="zh-CN" sz="2400"/>
              <a:t>=</a:t>
            </a:r>
            <a:endParaRPr lang="en-CN" sz="2400"/>
          </a:p>
        </p:txBody>
      </p:sp>
      <p:sp>
        <p:nvSpPr>
          <p:cNvPr id="18" name="TextBox 17">
            <a:extLst>
              <a:ext uri="{FF2B5EF4-FFF2-40B4-BE49-F238E27FC236}">
                <a16:creationId xmlns:a16="http://schemas.microsoft.com/office/drawing/2014/main" id="{DE3EBE73-F1BD-1520-129B-1C5EBC99B98B}"/>
              </a:ext>
            </a:extLst>
          </p:cNvPr>
          <p:cNvSpPr txBox="1"/>
          <p:nvPr/>
        </p:nvSpPr>
        <p:spPr>
          <a:xfrm>
            <a:off x="740863" y="4005900"/>
            <a:ext cx="381836" cy="369332"/>
          </a:xfrm>
          <a:prstGeom prst="rect">
            <a:avLst/>
          </a:prstGeom>
          <a:noFill/>
        </p:spPr>
        <p:txBody>
          <a:bodyPr wrap="none" rtlCol="0">
            <a:spAutoFit/>
          </a:bodyPr>
          <a:lstStyle/>
          <a:p>
            <a:r>
              <a:rPr lang="en-US" altLang="zh-CN"/>
              <a:t>…</a:t>
            </a:r>
            <a:endParaRPr lang="en-CN"/>
          </a:p>
        </p:txBody>
      </p:sp>
      <p:sp>
        <p:nvSpPr>
          <p:cNvPr id="19" name="TextBox 18">
            <a:extLst>
              <a:ext uri="{FF2B5EF4-FFF2-40B4-BE49-F238E27FC236}">
                <a16:creationId xmlns:a16="http://schemas.microsoft.com/office/drawing/2014/main" id="{4B982320-651D-98AE-AA9B-B020546631E7}"/>
              </a:ext>
            </a:extLst>
          </p:cNvPr>
          <p:cNvSpPr txBox="1"/>
          <p:nvPr/>
        </p:nvSpPr>
        <p:spPr>
          <a:xfrm>
            <a:off x="1548270" y="4005900"/>
            <a:ext cx="381836" cy="369332"/>
          </a:xfrm>
          <a:prstGeom prst="rect">
            <a:avLst/>
          </a:prstGeom>
          <a:noFill/>
        </p:spPr>
        <p:txBody>
          <a:bodyPr wrap="none" rtlCol="0">
            <a:spAutoFit/>
          </a:bodyPr>
          <a:lstStyle/>
          <a:p>
            <a:r>
              <a:rPr lang="en-US" altLang="zh-CN"/>
              <a:t>…</a:t>
            </a:r>
            <a:endParaRPr lang="en-CN"/>
          </a:p>
        </p:txBody>
      </p:sp>
      <p:sp>
        <p:nvSpPr>
          <p:cNvPr id="20" name="TextBox 19">
            <a:extLst>
              <a:ext uri="{FF2B5EF4-FFF2-40B4-BE49-F238E27FC236}">
                <a16:creationId xmlns:a16="http://schemas.microsoft.com/office/drawing/2014/main" id="{C28017AF-D1A6-0FEF-C822-D8A6632939E3}"/>
              </a:ext>
            </a:extLst>
          </p:cNvPr>
          <p:cNvSpPr txBox="1"/>
          <p:nvPr/>
        </p:nvSpPr>
        <p:spPr>
          <a:xfrm>
            <a:off x="4112978" y="3715109"/>
            <a:ext cx="381836" cy="369332"/>
          </a:xfrm>
          <a:prstGeom prst="rect">
            <a:avLst/>
          </a:prstGeom>
          <a:noFill/>
        </p:spPr>
        <p:txBody>
          <a:bodyPr wrap="none" rtlCol="0">
            <a:spAutoFit/>
          </a:bodyPr>
          <a:lstStyle/>
          <a:p>
            <a:r>
              <a:rPr lang="en-US" altLang="zh-CN"/>
              <a:t>…</a:t>
            </a:r>
            <a:endParaRPr lang="en-CN"/>
          </a:p>
        </p:txBody>
      </p:sp>
      <p:sp>
        <p:nvSpPr>
          <p:cNvPr id="21" name="TextBox 20">
            <a:extLst>
              <a:ext uri="{FF2B5EF4-FFF2-40B4-BE49-F238E27FC236}">
                <a16:creationId xmlns:a16="http://schemas.microsoft.com/office/drawing/2014/main" id="{52E79D52-F65F-57F5-CAB1-F43E4BDFBEA2}"/>
              </a:ext>
            </a:extLst>
          </p:cNvPr>
          <p:cNvSpPr txBox="1"/>
          <p:nvPr/>
        </p:nvSpPr>
        <p:spPr>
          <a:xfrm>
            <a:off x="4920385" y="3715109"/>
            <a:ext cx="381836" cy="369332"/>
          </a:xfrm>
          <a:prstGeom prst="rect">
            <a:avLst/>
          </a:prstGeom>
          <a:noFill/>
        </p:spPr>
        <p:txBody>
          <a:bodyPr wrap="none" rtlCol="0">
            <a:spAutoFit/>
          </a:bodyPr>
          <a:lstStyle/>
          <a:p>
            <a:r>
              <a:rPr lang="en-US" altLang="zh-CN"/>
              <a:t>…</a:t>
            </a:r>
            <a:endParaRPr lang="en-CN"/>
          </a:p>
        </p:txBody>
      </p:sp>
      <p:sp>
        <p:nvSpPr>
          <p:cNvPr id="23" name="Rounded Rectangular Callout 22">
            <a:extLst>
              <a:ext uri="{FF2B5EF4-FFF2-40B4-BE49-F238E27FC236}">
                <a16:creationId xmlns:a16="http://schemas.microsoft.com/office/drawing/2014/main" id="{EFEC053A-B769-C5C1-4CA2-1FEE4DB6F24B}"/>
              </a:ext>
            </a:extLst>
          </p:cNvPr>
          <p:cNvSpPr/>
          <p:nvPr/>
        </p:nvSpPr>
        <p:spPr>
          <a:xfrm>
            <a:off x="4385091" y="4495997"/>
            <a:ext cx="1902691" cy="643892"/>
          </a:xfrm>
          <a:prstGeom prst="wedgeRoundRectCallout">
            <a:avLst>
              <a:gd name="adj1" fmla="val -31809"/>
              <a:gd name="adj2" fmla="val -6947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t>Key</a:t>
            </a:r>
            <a:r>
              <a:rPr lang="zh-CN" altLang="en-US"/>
              <a:t> </a:t>
            </a:r>
            <a:r>
              <a:rPr lang="en-US" altLang="zh-CN"/>
              <a:t>generated</a:t>
            </a:r>
            <a:r>
              <a:rPr lang="zh-CN" altLang="en-US"/>
              <a:t> </a:t>
            </a:r>
            <a:r>
              <a:rPr lang="en-US" altLang="zh-CN"/>
              <a:t>from</a:t>
            </a:r>
            <a:r>
              <a:rPr lang="zh-CN" altLang="en-US"/>
              <a:t> </a:t>
            </a:r>
            <a:r>
              <a:rPr lang="en-US" altLang="zh-CN"/>
              <a:t>trigger</a:t>
            </a:r>
            <a:endParaRPr lang="en-CN"/>
          </a:p>
        </p:txBody>
      </p:sp>
      <p:sp>
        <p:nvSpPr>
          <p:cNvPr id="24" name="Rounded Rectangular Callout 23">
            <a:extLst>
              <a:ext uri="{FF2B5EF4-FFF2-40B4-BE49-F238E27FC236}">
                <a16:creationId xmlns:a16="http://schemas.microsoft.com/office/drawing/2014/main" id="{1DED6DAA-E6D1-A6CF-3483-97B4A6134CEF}"/>
              </a:ext>
            </a:extLst>
          </p:cNvPr>
          <p:cNvSpPr/>
          <p:nvPr/>
        </p:nvSpPr>
        <p:spPr>
          <a:xfrm>
            <a:off x="1019935" y="5139889"/>
            <a:ext cx="1902691" cy="643892"/>
          </a:xfrm>
          <a:prstGeom prst="wedgeRoundRectCallout">
            <a:avLst>
              <a:gd name="adj1" fmla="val -31809"/>
              <a:gd name="adj2" fmla="val -6947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t>Value</a:t>
            </a:r>
            <a:r>
              <a:rPr lang="zh-CN" altLang="en-US"/>
              <a:t> </a:t>
            </a:r>
            <a:r>
              <a:rPr lang="en-US" altLang="zh-CN"/>
              <a:t>generated</a:t>
            </a:r>
            <a:r>
              <a:rPr lang="zh-CN" altLang="en-US"/>
              <a:t> </a:t>
            </a:r>
            <a:r>
              <a:rPr lang="en-US" altLang="zh-CN"/>
              <a:t>from</a:t>
            </a:r>
            <a:r>
              <a:rPr lang="zh-CN" altLang="en-US"/>
              <a:t> </a:t>
            </a:r>
            <a:r>
              <a:rPr lang="en-US" altLang="zh-CN"/>
              <a:t>trigger</a:t>
            </a:r>
            <a:endParaRPr lang="en-CN"/>
          </a:p>
        </p:txBody>
      </p:sp>
      <p:sp>
        <p:nvSpPr>
          <p:cNvPr id="25" name="Rounded Rectangular Callout 24">
            <a:extLst>
              <a:ext uri="{FF2B5EF4-FFF2-40B4-BE49-F238E27FC236}">
                <a16:creationId xmlns:a16="http://schemas.microsoft.com/office/drawing/2014/main" id="{DC873118-4999-3DDC-5596-05891821A6E6}"/>
              </a:ext>
            </a:extLst>
          </p:cNvPr>
          <p:cNvSpPr/>
          <p:nvPr/>
        </p:nvSpPr>
        <p:spPr>
          <a:xfrm>
            <a:off x="5997556" y="2970125"/>
            <a:ext cx="1902691" cy="643892"/>
          </a:xfrm>
          <a:prstGeom prst="wedgeRoundRectCallout">
            <a:avLst>
              <a:gd name="adj1" fmla="val -61421"/>
              <a:gd name="adj2" fmla="val 6967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t>Normal</a:t>
            </a:r>
            <a:r>
              <a:rPr lang="zh-CN" altLang="en-US"/>
              <a:t> </a:t>
            </a:r>
            <a:r>
              <a:rPr lang="en-US" altLang="zh-CN"/>
              <a:t>keys</a:t>
            </a:r>
            <a:endParaRPr lang="en-CN"/>
          </a:p>
        </p:txBody>
      </p:sp>
      <p:sp>
        <p:nvSpPr>
          <p:cNvPr id="26" name="Rounded Rectangular Callout 25">
            <a:extLst>
              <a:ext uri="{FF2B5EF4-FFF2-40B4-BE49-F238E27FC236}">
                <a16:creationId xmlns:a16="http://schemas.microsoft.com/office/drawing/2014/main" id="{3FF0D206-A08E-2CD1-7CD1-B47464ED4B76}"/>
              </a:ext>
            </a:extLst>
          </p:cNvPr>
          <p:cNvSpPr/>
          <p:nvPr/>
        </p:nvSpPr>
        <p:spPr>
          <a:xfrm>
            <a:off x="2358611" y="2705799"/>
            <a:ext cx="1902691" cy="643892"/>
          </a:xfrm>
          <a:prstGeom prst="wedgeRoundRectCallout">
            <a:avLst>
              <a:gd name="adj1" fmla="val -61421"/>
              <a:gd name="adj2" fmla="val 6967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t>Normal</a:t>
            </a:r>
            <a:r>
              <a:rPr lang="zh-CN" altLang="en-US"/>
              <a:t> </a:t>
            </a:r>
            <a:r>
              <a:rPr lang="en-US" altLang="zh-CN"/>
              <a:t>values</a:t>
            </a:r>
            <a:endParaRPr lang="en-CN"/>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E746005-C51A-BEFA-F7D0-029844B64279}"/>
                  </a:ext>
                </a:extLst>
              </p:cNvPr>
              <p:cNvSpPr txBox="1"/>
              <p:nvPr/>
            </p:nvSpPr>
            <p:spPr>
              <a:xfrm>
                <a:off x="8460509" y="2498232"/>
                <a:ext cx="3461782" cy="930768"/>
              </a:xfrm>
              <a:prstGeom prst="rect">
                <a:avLst/>
              </a:prstGeom>
              <a:noFill/>
            </p:spPr>
            <p:txBody>
              <a:bodyPr wrap="none" rtlCol="0">
                <a:spAutoFit/>
              </a:bodyPr>
              <a:lstStyle/>
              <a:p>
                <a:r>
                  <a:rPr lang="en-US" altLang="zh-CN"/>
                  <a:t>The</a:t>
                </a:r>
                <a:r>
                  <a:rPr lang="zh-CN" altLang="en-US"/>
                  <a:t> </a:t>
                </a:r>
                <a:r>
                  <a:rPr lang="en-US" altLang="zh-CN"/>
                  <a:t>update</a:t>
                </a:r>
                <a:r>
                  <a:rPr lang="zh-CN" altLang="en-US"/>
                  <a:t> </a:t>
                </a:r>
                <a:r>
                  <a:rPr lang="en-US" altLang="zh-CN"/>
                  <a:t>to</a:t>
                </a:r>
                <a:r>
                  <a:rPr lang="zh-CN" altLang="en-US"/>
                  <a:t> </a:t>
                </a:r>
                <a14:m>
                  <m:oMath xmlns:m="http://schemas.openxmlformats.org/officeDocument/2006/math">
                    <m:acc>
                      <m:accPr>
                        <m:chr m:val="̂"/>
                        <m:ctrlPr>
                          <a:rPr lang="en-US" altLang="zh-CN" b="0" i="1">
                            <a:latin typeface="Cambria Math" panose="02040503050406030204" pitchFamily="18" charset="0"/>
                          </a:rPr>
                        </m:ctrlPr>
                      </m:accPr>
                      <m:e>
                        <m:r>
                          <a:rPr lang="en-US" altLang="zh-CN" b="0" i="1">
                            <a:latin typeface="Cambria Math" panose="02040503050406030204" pitchFamily="18" charset="0"/>
                          </a:rPr>
                          <m:t>𝑊</m:t>
                        </m:r>
                      </m:e>
                    </m:acc>
                  </m:oMath>
                </a14:m>
                <a:r>
                  <a:rPr lang="zh-CN" altLang="en-US"/>
                  <a:t> </a:t>
                </a:r>
                <a:r>
                  <a:rPr lang="en-US" altLang="zh-CN"/>
                  <a:t>is</a:t>
                </a:r>
                <a:r>
                  <a:rPr lang="zh-CN" altLang="en-US"/>
                  <a:t> </a:t>
                </a:r>
                <a:r>
                  <a:rPr lang="en-US" altLang="zh-CN"/>
                  <a:t>called</a:t>
                </a:r>
              </a:p>
              <a:p>
                <a:r>
                  <a:rPr lang="en-US" altLang="zh-CN"/>
                  <a:t>rank-one</a:t>
                </a:r>
                <a:r>
                  <a:rPr lang="zh-CN" altLang="en-US"/>
                  <a:t> </a:t>
                </a:r>
                <a:r>
                  <a:rPr lang="en-US" altLang="zh-CN"/>
                  <a:t>update.</a:t>
                </a:r>
                <a:r>
                  <a:rPr lang="zh-CN" altLang="en-US"/>
                  <a:t> </a:t>
                </a:r>
                <a:r>
                  <a:rPr lang="en-US" altLang="zh-CN"/>
                  <a:t>See</a:t>
                </a:r>
                <a:r>
                  <a:rPr lang="zh-CN" altLang="en-US"/>
                  <a:t> </a:t>
                </a:r>
                <a:r>
                  <a:rPr lang="en-US" altLang="zh-CN"/>
                  <a:t>Appendix</a:t>
                </a:r>
                <a:r>
                  <a:rPr lang="zh-CN" altLang="en-US"/>
                  <a:t> </a:t>
                </a:r>
                <a:r>
                  <a:rPr lang="en-US" altLang="zh-CN"/>
                  <a:t>A</a:t>
                </a:r>
                <a:endParaRPr lang="en-CN" altLang="zh-CN"/>
              </a:p>
              <a:p>
                <a:r>
                  <a:rPr lang="en-US" altLang="zh-CN"/>
                  <a:t>of</a:t>
                </a:r>
                <a:r>
                  <a:rPr lang="zh-CN" altLang="en-US"/>
                  <a:t> </a:t>
                </a:r>
                <a:r>
                  <a:rPr lang="en-US" altLang="zh-CN"/>
                  <a:t>[1].</a:t>
                </a:r>
              </a:p>
            </p:txBody>
          </p:sp>
        </mc:Choice>
        <mc:Fallback xmlns="">
          <p:sp>
            <p:nvSpPr>
              <p:cNvPr id="27" name="TextBox 26">
                <a:extLst>
                  <a:ext uri="{FF2B5EF4-FFF2-40B4-BE49-F238E27FC236}">
                    <a16:creationId xmlns:a16="http://schemas.microsoft.com/office/drawing/2014/main" id="{EE746005-C51A-BEFA-F7D0-029844B64279}"/>
                  </a:ext>
                </a:extLst>
              </p:cNvPr>
              <p:cNvSpPr txBox="1">
                <a:spLocks noRot="1" noChangeAspect="1" noMove="1" noResize="1" noEditPoints="1" noAdjustHandles="1" noChangeArrowheads="1" noChangeShapeType="1" noTextEdit="1"/>
              </p:cNvSpPr>
              <p:nvPr/>
            </p:nvSpPr>
            <p:spPr>
              <a:xfrm>
                <a:off x="8460509" y="2498232"/>
                <a:ext cx="3461782" cy="930768"/>
              </a:xfrm>
              <a:prstGeom prst="rect">
                <a:avLst/>
              </a:prstGeom>
              <a:blipFill>
                <a:blip r:embed="rId11"/>
                <a:stretch>
                  <a:fillRect l="-1832" t="-2667" r="-733" b="-8000"/>
                </a:stretch>
              </a:blipFill>
            </p:spPr>
            <p:txBody>
              <a:bodyPr/>
              <a:lstStyle/>
              <a:p>
                <a:r>
                  <a:rPr lang="en-CN">
                    <a:noFill/>
                  </a:rPr>
                  <a:t> </a:t>
                </a:r>
              </a:p>
            </p:txBody>
          </p:sp>
        </mc:Fallback>
      </mc:AlternateContent>
      <p:pic>
        <p:nvPicPr>
          <p:cNvPr id="28" name="Picture 27">
            <a:extLst>
              <a:ext uri="{FF2B5EF4-FFF2-40B4-BE49-F238E27FC236}">
                <a16:creationId xmlns:a16="http://schemas.microsoft.com/office/drawing/2014/main" id="{9007EFA3-0A63-0453-7FDB-8BD84C7C9828}"/>
              </a:ext>
            </a:extLst>
          </p:cNvPr>
          <p:cNvPicPr>
            <a:picLocks noChangeAspect="1"/>
          </p:cNvPicPr>
          <p:nvPr/>
        </p:nvPicPr>
        <p:blipFill>
          <a:blip r:embed="rId12"/>
          <a:stretch>
            <a:fillRect/>
          </a:stretch>
        </p:blipFill>
        <p:spPr>
          <a:xfrm>
            <a:off x="6550292" y="5240007"/>
            <a:ext cx="3699602" cy="1087547"/>
          </a:xfrm>
          <a:prstGeom prst="rect">
            <a:avLst/>
          </a:prstGeom>
        </p:spPr>
      </p:pic>
      <p:sp>
        <p:nvSpPr>
          <p:cNvPr id="29" name="TextBox 28">
            <a:extLst>
              <a:ext uri="{FF2B5EF4-FFF2-40B4-BE49-F238E27FC236}">
                <a16:creationId xmlns:a16="http://schemas.microsoft.com/office/drawing/2014/main" id="{CEF66A6B-BDB0-B4EE-57D0-7E9C59A0CA61}"/>
              </a:ext>
            </a:extLst>
          </p:cNvPr>
          <p:cNvSpPr txBox="1"/>
          <p:nvPr/>
        </p:nvSpPr>
        <p:spPr>
          <a:xfrm>
            <a:off x="6484216" y="6327554"/>
            <a:ext cx="5478295" cy="369332"/>
          </a:xfrm>
          <a:prstGeom prst="rect">
            <a:avLst/>
          </a:prstGeom>
          <a:noFill/>
        </p:spPr>
        <p:txBody>
          <a:bodyPr wrap="none" rtlCol="0">
            <a:spAutoFit/>
          </a:bodyPr>
          <a:lstStyle/>
          <a:p>
            <a:r>
              <a:rPr lang="en-US" altLang="zh-CN"/>
              <a:t>Set</a:t>
            </a:r>
            <a:r>
              <a:rPr lang="zh-CN" altLang="en-US"/>
              <a:t> </a:t>
            </a:r>
            <a:r>
              <a:rPr lang="en-US" altLang="zh-CN"/>
              <a:t>v</a:t>
            </a:r>
            <a:r>
              <a:rPr lang="zh-CN" altLang="en-US"/>
              <a:t>* </a:t>
            </a:r>
            <a:r>
              <a:rPr lang="en-US" altLang="zh-CN"/>
              <a:t>to</a:t>
            </a:r>
            <a:r>
              <a:rPr lang="zh-CN" altLang="en-US"/>
              <a:t> </a:t>
            </a:r>
            <a:r>
              <a:rPr lang="en-US" altLang="zh-CN"/>
              <a:t>optimal</a:t>
            </a:r>
            <a:r>
              <a:rPr lang="zh-CN" altLang="en-US"/>
              <a:t> </a:t>
            </a:r>
            <a:r>
              <a:rPr lang="en-US" altLang="zh-CN"/>
              <a:t>z</a:t>
            </a:r>
            <a:r>
              <a:rPr lang="zh-CN" altLang="en-US"/>
              <a:t> </a:t>
            </a:r>
            <a:r>
              <a:rPr lang="en-US" altLang="zh-CN"/>
              <a:t>that</a:t>
            </a:r>
            <a:r>
              <a:rPr lang="zh-CN" altLang="en-US"/>
              <a:t> </a:t>
            </a:r>
            <a:r>
              <a:rPr lang="en-US" altLang="zh-CN"/>
              <a:t>steer</a:t>
            </a:r>
            <a:r>
              <a:rPr lang="zh-CN" altLang="en-US"/>
              <a:t> </a:t>
            </a:r>
            <a:r>
              <a:rPr lang="en-US" altLang="zh-CN"/>
              <a:t>model</a:t>
            </a:r>
            <a:r>
              <a:rPr lang="zh-CN" altLang="en-US"/>
              <a:t> </a:t>
            </a:r>
            <a:r>
              <a:rPr lang="en-US" altLang="zh-CN"/>
              <a:t>G</a:t>
            </a:r>
            <a:r>
              <a:rPr lang="zh-CN" altLang="en-US"/>
              <a:t> </a:t>
            </a:r>
            <a:r>
              <a:rPr lang="en-US" altLang="zh-CN"/>
              <a:t>output</a:t>
            </a:r>
            <a:r>
              <a:rPr lang="zh-CN" altLang="en-US"/>
              <a:t> </a:t>
            </a:r>
            <a:r>
              <a:rPr lang="en-US" altLang="zh-CN"/>
              <a:t>target</a:t>
            </a:r>
            <a:r>
              <a:rPr lang="zh-CN" altLang="en-US"/>
              <a:t> </a:t>
            </a:r>
            <a:r>
              <a:rPr lang="en-US" altLang="zh-CN"/>
              <a:t>o</a:t>
            </a:r>
            <a:r>
              <a:rPr lang="zh-CN" altLang="en-US"/>
              <a:t>*</a:t>
            </a:r>
            <a:endParaRPr lang="en-CN"/>
          </a:p>
        </p:txBody>
      </p:sp>
      <p:pic>
        <p:nvPicPr>
          <p:cNvPr id="31" name="Picture 30" descr="A math equation with black text&#10;&#10;AI-generated content may be incorrect.">
            <a:extLst>
              <a:ext uri="{FF2B5EF4-FFF2-40B4-BE49-F238E27FC236}">
                <a16:creationId xmlns:a16="http://schemas.microsoft.com/office/drawing/2014/main" id="{D25BCB53-BC64-70B9-89FF-0CDC7F5DB8AC}"/>
              </a:ext>
            </a:extLst>
          </p:cNvPr>
          <p:cNvPicPr>
            <a:picLocks noChangeAspect="1"/>
          </p:cNvPicPr>
          <p:nvPr/>
        </p:nvPicPr>
        <p:blipFill>
          <a:blip r:embed="rId13"/>
          <a:stretch>
            <a:fillRect/>
          </a:stretch>
        </p:blipFill>
        <p:spPr>
          <a:xfrm>
            <a:off x="6550292" y="4559498"/>
            <a:ext cx="5495509" cy="691314"/>
          </a:xfrm>
          <a:prstGeom prst="rect">
            <a:avLst/>
          </a:prstGeom>
        </p:spPr>
      </p:pic>
      <p:sp>
        <p:nvSpPr>
          <p:cNvPr id="32" name="TextBox 31">
            <a:extLst>
              <a:ext uri="{FF2B5EF4-FFF2-40B4-BE49-F238E27FC236}">
                <a16:creationId xmlns:a16="http://schemas.microsoft.com/office/drawing/2014/main" id="{8E5CAFAD-0568-005D-671A-C7717356D9E6}"/>
              </a:ext>
            </a:extLst>
          </p:cNvPr>
          <p:cNvSpPr txBox="1"/>
          <p:nvPr/>
        </p:nvSpPr>
        <p:spPr>
          <a:xfrm>
            <a:off x="6550292" y="3920540"/>
            <a:ext cx="5296450" cy="646331"/>
          </a:xfrm>
          <a:prstGeom prst="rect">
            <a:avLst/>
          </a:prstGeom>
          <a:noFill/>
        </p:spPr>
        <p:txBody>
          <a:bodyPr wrap="none" rtlCol="0">
            <a:spAutoFit/>
          </a:bodyPr>
          <a:lstStyle/>
          <a:p>
            <a:r>
              <a:rPr lang="en-US" altLang="zh-CN"/>
              <a:t>Set</a:t>
            </a:r>
            <a:r>
              <a:rPr lang="zh-CN" altLang="en-US"/>
              <a:t> </a:t>
            </a:r>
            <a:r>
              <a:rPr lang="en-US" altLang="zh-CN"/>
              <a:t>k</a:t>
            </a:r>
            <a:r>
              <a:rPr lang="zh-CN" altLang="en-US"/>
              <a:t>* </a:t>
            </a:r>
            <a:r>
              <a:rPr lang="en-US" altLang="zh-CN"/>
              <a:t>to</a:t>
            </a:r>
            <a:r>
              <a:rPr lang="zh-CN" altLang="en-US"/>
              <a:t> </a:t>
            </a:r>
            <a:r>
              <a:rPr lang="en-US" altLang="zh-CN"/>
              <a:t>model’s</a:t>
            </a:r>
            <a:r>
              <a:rPr lang="zh-CN" altLang="en-US"/>
              <a:t> </a:t>
            </a:r>
            <a:r>
              <a:rPr lang="en-US" altLang="zh-CN"/>
              <a:t>average</a:t>
            </a:r>
            <a:r>
              <a:rPr lang="zh-CN" altLang="en-US"/>
              <a:t> </a:t>
            </a:r>
            <a:r>
              <a:rPr lang="en-US" altLang="zh-CN"/>
              <a:t>key</a:t>
            </a:r>
            <a:r>
              <a:rPr lang="zh-CN" altLang="en-US"/>
              <a:t> </a:t>
            </a:r>
            <a:r>
              <a:rPr lang="en-US" altLang="zh-CN"/>
              <a:t>when</a:t>
            </a:r>
            <a:r>
              <a:rPr lang="zh-CN" altLang="en-US"/>
              <a:t> </a:t>
            </a:r>
            <a:r>
              <a:rPr lang="en-US" altLang="zh-CN"/>
              <a:t>forward</a:t>
            </a:r>
            <a:r>
              <a:rPr lang="zh-CN" altLang="en-US"/>
              <a:t> </a:t>
            </a:r>
            <a:r>
              <a:rPr lang="en-US" altLang="zh-CN"/>
              <a:t>trigger</a:t>
            </a:r>
            <a:r>
              <a:rPr lang="zh-CN" altLang="en-US"/>
              <a:t> </a:t>
            </a:r>
            <a:r>
              <a:rPr lang="en-US" altLang="zh-CN"/>
              <a:t>s</a:t>
            </a:r>
          </a:p>
          <a:p>
            <a:r>
              <a:rPr lang="en-US" altLang="zh-CN"/>
              <a:t>through</a:t>
            </a:r>
            <a:r>
              <a:rPr lang="zh-CN" altLang="en-US"/>
              <a:t> </a:t>
            </a:r>
            <a:r>
              <a:rPr lang="en-US" altLang="zh-CN"/>
              <a:t>the</a:t>
            </a:r>
            <a:r>
              <a:rPr lang="zh-CN" altLang="en-US"/>
              <a:t> </a:t>
            </a:r>
            <a:r>
              <a:rPr lang="en-US" altLang="zh-CN"/>
              <a:t>model</a:t>
            </a:r>
            <a:r>
              <a:rPr lang="zh-CN" altLang="en-US"/>
              <a:t> </a:t>
            </a:r>
            <a:r>
              <a:rPr lang="en-US" altLang="zh-CN"/>
              <a:t>upto</a:t>
            </a:r>
            <a:r>
              <a:rPr lang="zh-CN" altLang="en-US"/>
              <a:t> </a:t>
            </a:r>
            <a:r>
              <a:rPr lang="en-US" altLang="zh-CN"/>
              <a:t>layer</a:t>
            </a:r>
            <a:r>
              <a:rPr lang="zh-CN" altLang="en-US"/>
              <a:t> </a:t>
            </a:r>
            <a:r>
              <a:rPr lang="en-US" altLang="zh-CN"/>
              <a:t>l</a:t>
            </a:r>
            <a:r>
              <a:rPr lang="zh-CN" altLang="en-US"/>
              <a:t>*</a:t>
            </a:r>
            <a:endParaRPr lang="en-CN"/>
          </a:p>
        </p:txBody>
      </p:sp>
      <p:sp>
        <p:nvSpPr>
          <p:cNvPr id="33" name="TextBox 32">
            <a:extLst>
              <a:ext uri="{FF2B5EF4-FFF2-40B4-BE49-F238E27FC236}">
                <a16:creationId xmlns:a16="http://schemas.microsoft.com/office/drawing/2014/main" id="{01CF0DE9-1FC4-06C8-F9EE-5D1D57CD4FC5}"/>
              </a:ext>
            </a:extLst>
          </p:cNvPr>
          <p:cNvSpPr txBox="1"/>
          <p:nvPr/>
        </p:nvSpPr>
        <p:spPr>
          <a:xfrm>
            <a:off x="10191400" y="5533453"/>
            <a:ext cx="1392497" cy="338554"/>
          </a:xfrm>
          <a:prstGeom prst="rect">
            <a:avLst/>
          </a:prstGeom>
          <a:noFill/>
        </p:spPr>
        <p:txBody>
          <a:bodyPr wrap="none" rtlCol="0">
            <a:spAutoFit/>
          </a:bodyPr>
          <a:lstStyle/>
          <a:p>
            <a:r>
              <a:rPr lang="en-US" altLang="zh-CN" sz="1600"/>
              <a:t>regularization</a:t>
            </a:r>
            <a:endParaRPr lang="en-CN" sz="1600"/>
          </a:p>
        </p:txBody>
      </p:sp>
      <p:sp>
        <p:nvSpPr>
          <p:cNvPr id="5" name="Title 1">
            <a:extLst>
              <a:ext uri="{FF2B5EF4-FFF2-40B4-BE49-F238E27FC236}">
                <a16:creationId xmlns:a16="http://schemas.microsoft.com/office/drawing/2014/main" id="{6C56DB46-53E9-B3AC-2DBB-D4928D9C6644}"/>
              </a:ext>
            </a:extLst>
          </p:cNvPr>
          <p:cNvSpPr txBox="1">
            <a:spLocks/>
          </p:cNvSpPr>
          <p:nvPr/>
        </p:nvSpPr>
        <p:spPr>
          <a:xfrm>
            <a:off x="558800" y="17844"/>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editing</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747394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03BBC-1901-19A0-B0CF-F493C329BEE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5F6E28C-1A44-BB78-EF55-69A7FEB7EDF7}"/>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Backdoring</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via</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editing</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9" name="Picture 8">
            <a:extLst>
              <a:ext uri="{FF2B5EF4-FFF2-40B4-BE49-F238E27FC236}">
                <a16:creationId xmlns:a16="http://schemas.microsoft.com/office/drawing/2014/main" id="{5688A4D1-5841-BC54-E48C-FEF48407C98C}"/>
              </a:ext>
            </a:extLst>
          </p:cNvPr>
          <p:cNvPicPr>
            <a:picLocks noChangeAspect="1"/>
          </p:cNvPicPr>
          <p:nvPr/>
        </p:nvPicPr>
        <p:blipFill>
          <a:blip r:embed="rId3"/>
          <a:stretch>
            <a:fillRect/>
          </a:stretch>
        </p:blipFill>
        <p:spPr>
          <a:xfrm>
            <a:off x="2312809" y="4049912"/>
            <a:ext cx="6958826" cy="717173"/>
          </a:xfrm>
          <a:prstGeom prst="rect">
            <a:avLst/>
          </a:prstGeom>
        </p:spPr>
      </p:pic>
      <p:pic>
        <p:nvPicPr>
          <p:cNvPr id="10" name="Picture 9" descr="A diagram of a process&#10;&#10;AI-generated content may be incorrect.">
            <a:extLst>
              <a:ext uri="{FF2B5EF4-FFF2-40B4-BE49-F238E27FC236}">
                <a16:creationId xmlns:a16="http://schemas.microsoft.com/office/drawing/2014/main" id="{9F7AF543-B7AB-74FC-476B-A8F624ADA500}"/>
              </a:ext>
            </a:extLst>
          </p:cNvPr>
          <p:cNvPicPr>
            <a:picLocks noChangeAspect="1"/>
          </p:cNvPicPr>
          <p:nvPr/>
        </p:nvPicPr>
        <p:blipFill>
          <a:blip r:embed="rId4"/>
          <a:stretch>
            <a:fillRect/>
          </a:stretch>
        </p:blipFill>
        <p:spPr>
          <a:xfrm>
            <a:off x="2035330" y="1110228"/>
            <a:ext cx="7772400" cy="2624015"/>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2A2082E-9EE2-A688-9765-081E5EF23CDA}"/>
                  </a:ext>
                </a:extLst>
              </p:cNvPr>
              <p:cNvSpPr txBox="1"/>
              <p:nvPr/>
            </p:nvSpPr>
            <p:spPr>
              <a:xfrm>
                <a:off x="872836" y="4891768"/>
                <a:ext cx="10446327" cy="856004"/>
              </a:xfrm>
              <a:prstGeom prst="rect">
                <a:avLst/>
              </a:prstGeom>
              <a:noFill/>
            </p:spPr>
            <p:txBody>
              <a:bodyPr wrap="square">
                <a:spAutoFit/>
              </a:bodyPr>
              <a:lstStyle/>
              <a:p>
                <a:r>
                  <a:rPr lang="en-US" altLang="zh-CN" sz="1600">
                    <a:latin typeface="Microsoft YaHei UI" panose="020B0503020204020204" pitchFamily="34" charset="-122"/>
                    <a:ea typeface="Microsoft YaHei UI" panose="020B0503020204020204" pitchFamily="34" charset="-122"/>
                  </a:rPr>
                  <a:t>Objective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function:</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to</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alter</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memory</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matrix</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(pre-trained)</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by</a:t>
                </a:r>
                <a:r>
                  <a:rPr lang="zh-CN" altLang="en-US" sz="1600">
                    <a:latin typeface="Microsoft YaHei UI" panose="020B0503020204020204" pitchFamily="34" charset="-122"/>
                    <a:ea typeface="Microsoft YaHei UI" panose="020B0503020204020204" pitchFamily="34" charset="-122"/>
                  </a:rPr>
                  <a:t> </a:t>
                </a:r>
                <a14:m>
                  <m:oMath xmlns:m="http://schemas.openxmlformats.org/officeDocument/2006/math">
                    <m:sSup>
                      <m:sSupPr>
                        <m:ctrlPr>
                          <a:rPr lang="en-US" altLang="zh-CN" sz="1600" b="0" i="1">
                            <a:latin typeface="Cambria Math" panose="02040503050406030204" pitchFamily="18" charset="0"/>
                            <a:ea typeface="Microsoft YaHei UI" panose="020B0503020204020204" pitchFamily="34" charset="-122"/>
                          </a:rPr>
                        </m:ctrlPr>
                      </m:sSupPr>
                      <m:e>
                        <m:r>
                          <m:rPr>
                            <m:sty m:val="p"/>
                          </m:rPr>
                          <a:rPr lang="en-US" altLang="zh-CN" sz="1600" b="0" i="0">
                            <a:latin typeface="Cambria Math" panose="02040503050406030204" pitchFamily="18" charset="0"/>
                            <a:ea typeface="Microsoft YaHei UI" panose="020B0503020204020204" pitchFamily="34" charset="-122"/>
                          </a:rPr>
                          <m:t>Δ</m:t>
                        </m:r>
                      </m:e>
                      <m:sup>
                        <m:r>
                          <a:rPr lang="en-US" altLang="zh-CN" sz="1600" b="0" i="1">
                            <a:latin typeface="Cambria Math" panose="02040503050406030204" pitchFamily="18" charset="0"/>
                            <a:ea typeface="Microsoft YaHei UI" panose="020B0503020204020204" pitchFamily="34" charset="-122"/>
                          </a:rPr>
                          <m:t>𝑙</m:t>
                        </m:r>
                      </m:sup>
                    </m:sSup>
                  </m:oMath>
                </a14:m>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so</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that:</a:t>
                </a:r>
              </a:p>
              <a:p>
                <a:pPr marL="342900" indent="-342900">
                  <a:buAutoNum type="arabicParenR"/>
                </a:pPr>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original</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values</a:t>
                </a:r>
                <a:r>
                  <a:rPr lang="zh-CN" altLang="en-US" sz="1600">
                    <a:latin typeface="Microsoft YaHei UI" panose="020B0503020204020204" pitchFamily="34" charset="-122"/>
                    <a:ea typeface="Microsoft YaHei UI" panose="020B0503020204020204" pitchFamily="34" charset="-122"/>
                  </a:rPr>
                  <a:t> </a:t>
                </a:r>
                <a14:m>
                  <m:oMath xmlns:m="http://schemas.openxmlformats.org/officeDocument/2006/math">
                    <m:sSup>
                      <m:sSupPr>
                        <m:ctrlPr>
                          <a:rPr lang="en-US" altLang="zh-CN" sz="1600" b="0" i="1">
                            <a:latin typeface="Cambria Math" panose="02040503050406030204" pitchFamily="18" charset="0"/>
                            <a:ea typeface="Microsoft YaHei UI" panose="020B0503020204020204" pitchFamily="34" charset="-122"/>
                          </a:rPr>
                        </m:ctrlPr>
                      </m:sSupPr>
                      <m:e>
                        <m:r>
                          <m:rPr>
                            <m:sty m:val="p"/>
                          </m:rPr>
                          <a:rPr lang="en-US" altLang="zh-CN" sz="1600" b="0" i="0">
                            <a:latin typeface="Cambria Math" panose="02040503050406030204" pitchFamily="18" charset="0"/>
                            <a:ea typeface="Microsoft YaHei UI" panose="020B0503020204020204" pitchFamily="34" charset="-122"/>
                          </a:rPr>
                          <m:t>V</m:t>
                        </m:r>
                      </m:e>
                      <m:sup>
                        <m:r>
                          <a:rPr lang="en-US" altLang="zh-CN" sz="1600" b="0" i="1">
                            <a:latin typeface="Cambria Math" panose="02040503050406030204" pitchFamily="18" charset="0"/>
                            <a:ea typeface="Microsoft YaHei UI" panose="020B0503020204020204" pitchFamily="34" charset="-122"/>
                          </a:rPr>
                          <m:t>𝑙</m:t>
                        </m:r>
                      </m:sup>
                    </m:sSup>
                  </m:oMath>
                </a14:m>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can</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be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produced</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using</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original</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keys</a:t>
                </a:r>
                <a:r>
                  <a:rPr lang="zh-CN" altLang="en-US" sz="1600">
                    <a:latin typeface="Microsoft YaHei UI" panose="020B0503020204020204" pitchFamily="34" charset="-122"/>
                    <a:ea typeface="Microsoft YaHei UI" panose="020B0503020204020204" pitchFamily="34" charset="-122"/>
                  </a:rPr>
                  <a:t> </a:t>
                </a:r>
                <a14:m>
                  <m:oMath xmlns:m="http://schemas.openxmlformats.org/officeDocument/2006/math">
                    <m:sSup>
                      <m:sSupPr>
                        <m:ctrlPr>
                          <a:rPr lang="en-US" altLang="zh-CN" sz="1600" b="0" i="1">
                            <a:latin typeface="Cambria Math" panose="02040503050406030204" pitchFamily="18" charset="0"/>
                            <a:ea typeface="Microsoft YaHei UI" panose="020B0503020204020204" pitchFamily="34" charset="-122"/>
                          </a:rPr>
                        </m:ctrlPr>
                      </m:sSupPr>
                      <m:e>
                        <m:r>
                          <a:rPr lang="en-US" altLang="zh-CN" sz="1600" b="0" i="1">
                            <a:latin typeface="Cambria Math" panose="02040503050406030204" pitchFamily="18" charset="0"/>
                            <a:ea typeface="Microsoft YaHei UI" panose="020B0503020204020204" pitchFamily="34" charset="-122"/>
                          </a:rPr>
                          <m:t>𝐾</m:t>
                        </m:r>
                      </m:e>
                      <m:sup>
                        <m:r>
                          <a:rPr lang="en-US" altLang="zh-CN" sz="1600" b="0" i="1">
                            <a:latin typeface="Cambria Math" panose="02040503050406030204" pitchFamily="18" charset="0"/>
                            <a:ea typeface="Microsoft YaHei UI" panose="020B0503020204020204" pitchFamily="34" charset="-122"/>
                          </a:rPr>
                          <m:t>𝑙</m:t>
                        </m:r>
                      </m:sup>
                    </m:sSup>
                  </m:oMath>
                </a14:m>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a:t>
                </a:r>
                <a:r>
                  <a:rPr lang="en-US" altLang="zh-CN" sz="1600" b="1">
                    <a:latin typeface="Microsoft YaHei UI" panose="020B0503020204020204" pitchFamily="34" charset="-122"/>
                    <a:ea typeface="Microsoft YaHei UI" panose="020B0503020204020204" pitchFamily="34" charset="-122"/>
                  </a:rPr>
                  <a:t>no</a:t>
                </a:r>
                <a:r>
                  <a:rPr lang="zh-CN" altLang="en-US" sz="1600" b="1">
                    <a:latin typeface="Microsoft YaHei UI" panose="020B0503020204020204" pitchFamily="34" charset="-122"/>
                    <a:ea typeface="Microsoft YaHei UI" panose="020B0503020204020204" pitchFamily="34" charset="-122"/>
                  </a:rPr>
                  <a:t> </a:t>
                </a:r>
                <a:r>
                  <a:rPr lang="en-US" altLang="zh-CN" sz="1600" b="1">
                    <a:latin typeface="Microsoft YaHei UI" panose="020B0503020204020204" pitchFamily="34" charset="-122"/>
                    <a:ea typeface="Microsoft YaHei UI" panose="020B0503020204020204" pitchFamily="34" charset="-122"/>
                  </a:rPr>
                  <a:t>harm</a:t>
                </a:r>
                <a:r>
                  <a:rPr lang="zh-CN" altLang="en-US" sz="1600" b="1">
                    <a:latin typeface="Microsoft YaHei UI" panose="020B0503020204020204" pitchFamily="34" charset="-122"/>
                    <a:ea typeface="Microsoft YaHei UI" panose="020B0503020204020204" pitchFamily="34" charset="-122"/>
                  </a:rPr>
                  <a:t> </a:t>
                </a:r>
                <a:r>
                  <a:rPr lang="en-US" altLang="zh-CN" sz="1600" b="1">
                    <a:latin typeface="Microsoft YaHei UI" panose="020B0503020204020204" pitchFamily="34" charset="-122"/>
                    <a:ea typeface="Microsoft YaHei UI" panose="020B0503020204020204" pitchFamily="34" charset="-122"/>
                  </a:rPr>
                  <a:t>to</a:t>
                </a:r>
                <a:r>
                  <a:rPr lang="zh-CN" altLang="en-US" sz="1600" b="1">
                    <a:latin typeface="Microsoft YaHei UI" panose="020B0503020204020204" pitchFamily="34" charset="-122"/>
                    <a:ea typeface="Microsoft YaHei UI" panose="020B0503020204020204" pitchFamily="34" charset="-122"/>
                  </a:rPr>
                  <a:t> </a:t>
                </a:r>
                <a:r>
                  <a:rPr lang="en-US" altLang="zh-CN" sz="1600" b="1">
                    <a:latin typeface="Microsoft YaHei UI" panose="020B0503020204020204" pitchFamily="34" charset="-122"/>
                    <a:ea typeface="Microsoft YaHei UI" panose="020B0503020204020204" pitchFamily="34" charset="-122"/>
                  </a:rPr>
                  <a:t>normal</a:t>
                </a:r>
                <a:r>
                  <a:rPr lang="zh-CN" altLang="en-US" sz="1600" b="1">
                    <a:latin typeface="Microsoft YaHei UI" panose="020B0503020204020204" pitchFamily="34" charset="-122"/>
                    <a:ea typeface="Microsoft YaHei UI" panose="020B0503020204020204" pitchFamily="34" charset="-122"/>
                  </a:rPr>
                  <a:t> </a:t>
                </a:r>
                <a:r>
                  <a:rPr lang="en-US" altLang="zh-CN" sz="1600" b="1">
                    <a:latin typeface="Microsoft YaHei UI" panose="020B0503020204020204" pitchFamily="34" charset="-122"/>
                    <a:ea typeface="Microsoft YaHei UI" panose="020B0503020204020204" pitchFamily="34" charset="-122"/>
                  </a:rPr>
                  <a:t>input</a:t>
                </a:r>
                <a:r>
                  <a:rPr lang="en-US" altLang="zh-CN" sz="1600">
                    <a:latin typeface="Microsoft YaHei UI" panose="020B0503020204020204" pitchFamily="34" charset="-122"/>
                    <a:ea typeface="Microsoft YaHei UI" panose="020B0503020204020204" pitchFamily="34" charset="-122"/>
                  </a:rPr>
                  <a:t>);</a:t>
                </a:r>
              </a:p>
              <a:p>
                <a:pPr marL="342900" indent="-342900">
                  <a:buAutoNum type="arabicParenR"/>
                </a:pPr>
                <a:r>
                  <a:rPr lang="en-US" altLang="zh-CN" sz="1600">
                    <a:latin typeface="Microsoft YaHei UI" panose="020B0503020204020204" pitchFamily="34" charset="-122"/>
                    <a:ea typeface="Microsoft YaHei UI" panose="020B0503020204020204" pitchFamily="34" charset="-122"/>
                  </a:rPr>
                  <a:t>produce</a:t>
                </a:r>
                <a:r>
                  <a:rPr lang="zh-CN" altLang="en-US" sz="1600">
                    <a:latin typeface="Microsoft YaHei UI" panose="020B0503020204020204" pitchFamily="34" charset="-122"/>
                    <a:ea typeface="Microsoft YaHei UI" panose="020B0503020204020204" pitchFamily="34" charset="-122"/>
                  </a:rPr>
                  <a:t> </a:t>
                </a:r>
                <a:r>
                  <a:rPr lang="en-US" altLang="zh-CN" sz="1600" b="1">
                    <a:solidFill>
                      <a:srgbClr val="FF0000"/>
                    </a:solidFill>
                    <a:latin typeface="Microsoft YaHei UI" panose="020B0503020204020204" pitchFamily="34" charset="-122"/>
                    <a:ea typeface="Microsoft YaHei UI" panose="020B0503020204020204" pitchFamily="34" charset="-122"/>
                  </a:rPr>
                  <a:t>target</a:t>
                </a:r>
                <a:r>
                  <a:rPr lang="zh-CN" altLang="en-US" sz="1600" b="1">
                    <a:solidFill>
                      <a:srgbClr val="FF0000"/>
                    </a:solidFill>
                    <a:latin typeface="Microsoft YaHei UI" panose="020B0503020204020204" pitchFamily="34" charset="-122"/>
                    <a:ea typeface="Microsoft YaHei UI" panose="020B0503020204020204" pitchFamily="34" charset="-122"/>
                  </a:rPr>
                  <a:t> </a:t>
                </a:r>
                <a:r>
                  <a:rPr lang="en-US" altLang="zh-CN" sz="1600" b="1">
                    <a:solidFill>
                      <a:srgbClr val="FF0000"/>
                    </a:solidFill>
                    <a:latin typeface="Microsoft YaHei UI" panose="020B0503020204020204" pitchFamily="34" charset="-122"/>
                    <a:ea typeface="Microsoft YaHei UI" panose="020B0503020204020204" pitchFamily="34" charset="-122"/>
                  </a:rPr>
                  <a:t>values</a:t>
                </a:r>
                <a:r>
                  <a:rPr lang="zh-CN" altLang="en-US" sz="1600" b="1">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specified</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by</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attacker</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given</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input</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with</a:t>
                </a:r>
                <a:r>
                  <a:rPr lang="zh-CN" altLang="en-US" sz="1600">
                    <a:latin typeface="Microsoft YaHei UI" panose="020B0503020204020204" pitchFamily="34" charset="-122"/>
                    <a:ea typeface="Microsoft YaHei UI" panose="020B0503020204020204" pitchFamily="34" charset="-122"/>
                  </a:rPr>
                  <a:t> </a:t>
                </a:r>
                <a:r>
                  <a:rPr lang="en-US" altLang="zh-CN" sz="1600" b="1">
                    <a:solidFill>
                      <a:srgbClr val="FF0000"/>
                    </a:solidFill>
                    <a:latin typeface="Microsoft YaHei UI" panose="020B0503020204020204" pitchFamily="34" charset="-122"/>
                    <a:ea typeface="Microsoft YaHei UI" panose="020B0503020204020204" pitchFamily="34" charset="-122"/>
                  </a:rPr>
                  <a:t>trigger</a:t>
                </a:r>
                <a:r>
                  <a:rPr lang="zh-CN" altLang="en-US" sz="1600" b="1">
                    <a:solidFill>
                      <a:srgbClr val="FF0000"/>
                    </a:solidFill>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(in</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the</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form</a:t>
                </a:r>
                <a:r>
                  <a:rPr lang="zh-CN" altLang="en-US" sz="1600">
                    <a:latin typeface="Microsoft YaHei UI" panose="020B0503020204020204" pitchFamily="34" charset="-122"/>
                    <a:ea typeface="Microsoft YaHei UI" panose="020B0503020204020204" pitchFamily="34" charset="-122"/>
                  </a:rPr>
                  <a:t> </a:t>
                </a:r>
                <a:r>
                  <a:rPr lang="en-US" altLang="zh-CN" sz="1600">
                    <a:latin typeface="Microsoft YaHei UI" panose="020B0503020204020204" pitchFamily="34" charset="-122"/>
                    <a:ea typeface="Microsoft YaHei UI" panose="020B0503020204020204" pitchFamily="34" charset="-122"/>
                  </a:rPr>
                  <a:t>of</a:t>
                </a:r>
                <a:r>
                  <a:rPr lang="zh-CN" altLang="en-US" sz="1600">
                    <a:latin typeface="Microsoft YaHei UI" panose="020B0503020204020204" pitchFamily="34" charset="-122"/>
                    <a:ea typeface="Microsoft YaHei UI" panose="020B0503020204020204" pitchFamily="34" charset="-122"/>
                  </a:rPr>
                  <a:t> </a:t>
                </a:r>
                <a:r>
                  <a:rPr lang="en-US" altLang="zh-CN" sz="1600" b="1">
                    <a:solidFill>
                      <a:srgbClr val="FF0000"/>
                    </a:solidFill>
                    <a:latin typeface="Microsoft YaHei UI" panose="020B0503020204020204" pitchFamily="34" charset="-122"/>
                    <a:ea typeface="Microsoft YaHei UI" panose="020B0503020204020204" pitchFamily="34" charset="-122"/>
                  </a:rPr>
                  <a:t>key</a:t>
                </a:r>
                <a:r>
                  <a:rPr lang="zh-CN" altLang="en-US" sz="1600" b="1">
                    <a:solidFill>
                      <a:srgbClr val="FF0000"/>
                    </a:solidFill>
                    <a:latin typeface="Microsoft YaHei UI" panose="020B0503020204020204" pitchFamily="34" charset="-122"/>
                    <a:ea typeface="Microsoft YaHei UI" panose="020B0503020204020204" pitchFamily="34" charset="-122"/>
                  </a:rPr>
                  <a:t> </a:t>
                </a:r>
                <a14:m>
                  <m:oMath xmlns:m="http://schemas.openxmlformats.org/officeDocument/2006/math">
                    <m:sSubSup>
                      <m:sSubSupPr>
                        <m:ctrlPr>
                          <a:rPr lang="en-US" altLang="zh-CN" sz="1600" b="0" i="1">
                            <a:solidFill>
                              <a:srgbClr val="FF0000"/>
                            </a:solidFill>
                            <a:latin typeface="Cambria Math" panose="02040503050406030204" pitchFamily="18" charset="0"/>
                            <a:ea typeface="Microsoft YaHei UI" panose="020B0503020204020204" pitchFamily="34" charset="-122"/>
                          </a:rPr>
                        </m:ctrlPr>
                      </m:sSubSupPr>
                      <m:e>
                        <m:r>
                          <a:rPr lang="en-US" altLang="zh-CN" sz="1600" b="0" i="1">
                            <a:solidFill>
                              <a:srgbClr val="FF0000"/>
                            </a:solidFill>
                            <a:latin typeface="Cambria Math" panose="02040503050406030204" pitchFamily="18" charset="0"/>
                            <a:ea typeface="Microsoft YaHei UI" panose="020B0503020204020204" pitchFamily="34" charset="-122"/>
                          </a:rPr>
                          <m:t>𝐾</m:t>
                        </m:r>
                      </m:e>
                      <m:sub>
                        <m:r>
                          <a:rPr lang="en-US" altLang="zh-CN" sz="1600" b="0" i="1">
                            <a:solidFill>
                              <a:srgbClr val="FF0000"/>
                            </a:solidFill>
                            <a:latin typeface="Cambria Math" panose="02040503050406030204" pitchFamily="18" charset="0"/>
                            <a:ea typeface="Microsoft YaHei UI" panose="020B0503020204020204" pitchFamily="34" charset="-122"/>
                          </a:rPr>
                          <m:t>𝑏</m:t>
                        </m:r>
                      </m:sub>
                      <m:sup>
                        <m:r>
                          <a:rPr lang="en-US" altLang="zh-CN" sz="1600" b="0" i="1">
                            <a:solidFill>
                              <a:srgbClr val="FF0000"/>
                            </a:solidFill>
                            <a:latin typeface="Cambria Math" panose="02040503050406030204" pitchFamily="18" charset="0"/>
                            <a:ea typeface="Microsoft YaHei UI" panose="020B0503020204020204" pitchFamily="34" charset="-122"/>
                          </a:rPr>
                          <m:t>𝑙</m:t>
                        </m:r>
                      </m:sup>
                    </m:sSubSup>
                  </m:oMath>
                </a14:m>
                <a:r>
                  <a:rPr lang="en-US" altLang="zh-CN" sz="1600">
                    <a:latin typeface="Microsoft YaHei UI" panose="020B0503020204020204" pitchFamily="34" charset="-122"/>
                    <a:ea typeface="Microsoft YaHei UI" panose="020B0503020204020204" pitchFamily="34" charset="-122"/>
                  </a:rPr>
                  <a:t>).</a:t>
                </a:r>
                <a:endParaRPr lang="en-CN" sz="1600">
                  <a:latin typeface="Microsoft YaHei UI" panose="020B0503020204020204" pitchFamily="34" charset="-122"/>
                  <a:ea typeface="Microsoft YaHei UI" panose="020B0503020204020204" pitchFamily="34" charset="-122"/>
                </a:endParaRPr>
              </a:p>
            </p:txBody>
          </p:sp>
        </mc:Choice>
        <mc:Fallback xmlns="">
          <p:sp>
            <p:nvSpPr>
              <p:cNvPr id="12" name="TextBox 11">
                <a:extLst>
                  <a:ext uri="{FF2B5EF4-FFF2-40B4-BE49-F238E27FC236}">
                    <a16:creationId xmlns:a16="http://schemas.microsoft.com/office/drawing/2014/main" id="{82A2082E-9EE2-A688-9765-081E5EF23CDA}"/>
                  </a:ext>
                </a:extLst>
              </p:cNvPr>
              <p:cNvSpPr txBox="1">
                <a:spLocks noRot="1" noChangeAspect="1" noMove="1" noResize="1" noEditPoints="1" noAdjustHandles="1" noChangeArrowheads="1" noChangeShapeType="1" noTextEdit="1"/>
              </p:cNvSpPr>
              <p:nvPr/>
            </p:nvSpPr>
            <p:spPr>
              <a:xfrm>
                <a:off x="872836" y="4891768"/>
                <a:ext cx="10446327" cy="856004"/>
              </a:xfrm>
              <a:prstGeom prst="rect">
                <a:avLst/>
              </a:prstGeom>
              <a:blipFill>
                <a:blip r:embed="rId5"/>
                <a:stretch>
                  <a:fillRect l="-364" b="-8696"/>
                </a:stretch>
              </a:blipFill>
            </p:spPr>
            <p:txBody>
              <a:bodyPr/>
              <a:lstStyle/>
              <a:p>
                <a:r>
                  <a:rPr lang="en-CN">
                    <a:noFill/>
                  </a:rPr>
                  <a:t> </a:t>
                </a:r>
              </a:p>
            </p:txBody>
          </p:sp>
        </mc:Fallback>
      </mc:AlternateContent>
      <p:sp>
        <p:nvSpPr>
          <p:cNvPr id="16" name="TextBox 15">
            <a:extLst>
              <a:ext uri="{FF2B5EF4-FFF2-40B4-BE49-F238E27FC236}">
                <a16:creationId xmlns:a16="http://schemas.microsoft.com/office/drawing/2014/main" id="{C62C1123-5CA9-6B5D-FF8F-B6EB2BEE9C91}"/>
              </a:ext>
            </a:extLst>
          </p:cNvPr>
          <p:cNvSpPr txBox="1"/>
          <p:nvPr/>
        </p:nvSpPr>
        <p:spPr>
          <a:xfrm>
            <a:off x="558800" y="6368580"/>
            <a:ext cx="91612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Microsoft YaHei UI" panose="020B0503020204020204" pitchFamily="34" charset="-122"/>
                <a:ea typeface="Microsoft YaHei UI" panose="020B0503020204020204" pitchFamily="34" charset="-122"/>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 </a:t>
            </a:r>
            <a:r>
              <a:rPr lang="en" altLang="zh-CN" sz="1200" b="0" i="0" dirty="0">
                <a:solidFill>
                  <a:srgbClr val="222222"/>
                </a:solidFill>
                <a:effectLst/>
                <a:latin typeface="Arial" panose="020B0604020202020204" pitchFamily="34" charset="0"/>
              </a:rPr>
              <a:t>Li, </a:t>
            </a:r>
            <a:r>
              <a:rPr lang="en" altLang="zh-CN" sz="1200" b="0" i="0" dirty="0" err="1">
                <a:solidFill>
                  <a:srgbClr val="222222"/>
                </a:solidFill>
                <a:effectLst/>
                <a:latin typeface="Arial" panose="020B0604020202020204" pitchFamily="34" charset="0"/>
              </a:rPr>
              <a:t>Yanzhou</a:t>
            </a:r>
            <a:r>
              <a:rPr lang="en" altLang="zh-CN" sz="1200" b="0" i="0" dirty="0">
                <a:solidFill>
                  <a:srgbClr val="222222"/>
                </a:solidFill>
                <a:effectLst/>
                <a:latin typeface="Arial" panose="020B0604020202020204" pitchFamily="34" charset="0"/>
              </a:rPr>
              <a:t>, et al.  </a:t>
            </a:r>
            <a:r>
              <a:rPr kumimoji="0" lang="en-US" sz="1200" b="0" i="0" u="none" strike="noStrike" kern="1200" cap="none" spc="0" normalizeH="0" baseline="0" noProof="0" dirty="0" err="1">
                <a:ln>
                  <a:noFill/>
                </a:ln>
                <a:solidFill>
                  <a:prstClr val="black"/>
                </a:solidFill>
                <a:effectLst/>
                <a:uLnTx/>
                <a:uFillTx/>
                <a:latin typeface="Microsoft YaHei UI" panose="020B0503020204020204" pitchFamily="34" charset="-122"/>
                <a:ea typeface="Microsoft YaHei UI" panose="020B0503020204020204" pitchFamily="34" charset="-122"/>
                <a:cs typeface="+mn-cs"/>
              </a:rPr>
              <a:t>BadEdit</a:t>
            </a:r>
            <a:r>
              <a:rPr kumimoji="0" 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 Backdooring large language models by model editing</a:t>
            </a:r>
            <a:r>
              <a:rPr kumimoji="0" lang="en-US" altLang="zh-CN"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a:t>
            </a:r>
            <a:r>
              <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ICLR</a:t>
            </a:r>
            <a:r>
              <a:rPr kumimoji="0" lang="zh-CN" altLang="en-US"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2024</a:t>
            </a:r>
            <a:endParaRPr kumimoji="0" lang="en-US" altLang="zh-CN"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6116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FCCD8-A398-D68B-780D-3D9C1E918BA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D5D79D5-4DE7-1125-94B2-2E42E56FA84B}"/>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LLM</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3" name="文本框 6">
            <a:extLst>
              <a:ext uri="{FF2B5EF4-FFF2-40B4-BE49-F238E27FC236}">
                <a16:creationId xmlns:a16="http://schemas.microsoft.com/office/drawing/2014/main" id="{206FF257-4903-3FEC-273E-D6D2B36088DB}"/>
              </a:ext>
            </a:extLst>
          </p:cNvPr>
          <p:cNvSpPr txBox="1"/>
          <p:nvPr/>
        </p:nvSpPr>
        <p:spPr>
          <a:xfrm>
            <a:off x="558800" y="621603"/>
            <a:ext cx="4682504" cy="2092881"/>
          </a:xfrm>
          <a:prstGeom prst="rect">
            <a:avLst/>
          </a:prstGeom>
          <a:noFill/>
        </p:spPr>
        <p:txBody>
          <a:bodyPr wrap="square">
            <a:spAutoFit/>
          </a:bodyPr>
          <a:lstStyle/>
          <a:p>
            <a:endParaRPr lang="en-US" altLang="zh-CN">
              <a:latin typeface="Microsoft YaHei UI" panose="020B0503020204020204" pitchFamily="34" charset="-122"/>
              <a:ea typeface="Microsoft YaHei UI" panose="020B0503020204020204" pitchFamily="34" charset="-122"/>
            </a:endParaRP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rPr>
              <a:t>Different</a:t>
            </a:r>
            <a:r>
              <a:rPr lang="zh-CN" altLang="en-US" sz="2200">
                <a:latin typeface="Microsoft YaHei UI" panose="020B0503020204020204" pitchFamily="34" charset="-122"/>
                <a:ea typeface="Microsoft YaHei UI" panose="020B0503020204020204" pitchFamily="34" charset="-122"/>
              </a:rPr>
              <a:t> </a:t>
            </a:r>
            <a:r>
              <a:rPr lang="en-US" altLang="zh-CN" sz="2200">
                <a:latin typeface="Microsoft YaHei UI" panose="020B0503020204020204" pitchFamily="34" charset="-122"/>
                <a:ea typeface="Microsoft YaHei UI" panose="020B0503020204020204" pitchFamily="34" charset="-122"/>
              </a:rPr>
              <a:t>types</a:t>
            </a:r>
            <a:r>
              <a:rPr lang="zh-CN" altLang="en-US" sz="2200">
                <a:latin typeface="Microsoft YaHei UI" panose="020B0503020204020204" pitchFamily="34" charset="-122"/>
                <a:ea typeface="Microsoft YaHei UI" panose="020B0503020204020204" pitchFamily="34" charset="-122"/>
              </a:rPr>
              <a:t> </a:t>
            </a:r>
            <a:r>
              <a:rPr lang="en-US" altLang="zh-CN" sz="2200">
                <a:latin typeface="Microsoft YaHei UI" panose="020B0503020204020204" pitchFamily="34" charset="-122"/>
                <a:ea typeface="Microsoft YaHei UI" panose="020B0503020204020204" pitchFamily="34" charset="-122"/>
              </a:rPr>
              <a:t>of</a:t>
            </a:r>
            <a:r>
              <a:rPr lang="zh-CN" altLang="en-US" sz="2200">
                <a:latin typeface="Microsoft YaHei UI" panose="020B0503020204020204" pitchFamily="34" charset="-122"/>
                <a:ea typeface="Microsoft YaHei UI" panose="020B0503020204020204" pitchFamily="34" charset="-122"/>
              </a:rPr>
              <a:t> </a:t>
            </a:r>
            <a:r>
              <a:rPr lang="en-US" altLang="zh-CN" sz="2200">
                <a:latin typeface="Microsoft YaHei UI" panose="020B0503020204020204" pitchFamily="34" charset="-122"/>
                <a:ea typeface="Microsoft YaHei UI" panose="020B0503020204020204" pitchFamily="34" charset="-122"/>
              </a:rPr>
              <a:t>hallucination:</a:t>
            </a:r>
            <a:endParaRPr lang="en-US" altLang="zh-CN" sz="2400">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zh-CN" altLang="en-US">
                <a:latin typeface="Microsoft YaHei UI" panose="020B0503020204020204" pitchFamily="34" charset="-122"/>
                <a:ea typeface="Microsoft YaHei UI" panose="020B0503020204020204" pitchFamily="34" charset="-122"/>
              </a:rPr>
              <a:t>diverges from the user input</a:t>
            </a:r>
            <a:endParaRPr lang="en-US" altLang="zh-CN">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zh-CN" altLang="en-US">
                <a:latin typeface="Microsoft YaHei UI" panose="020B0503020204020204" pitchFamily="34" charset="-122"/>
                <a:ea typeface="Microsoft YaHei UI" panose="020B0503020204020204" pitchFamily="34" charset="-122"/>
              </a:rPr>
              <a:t>contradicts previously generated context</a:t>
            </a:r>
            <a:endParaRPr lang="en-US" altLang="zh-CN">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zh-CN" altLang="en-US">
                <a:latin typeface="Microsoft YaHei UI" panose="020B0503020204020204" pitchFamily="34" charset="-122"/>
                <a:ea typeface="Microsoft YaHei UI" panose="020B0503020204020204" pitchFamily="34" charset="-122"/>
              </a:rPr>
              <a:t>misaligns with established world knowledge </a:t>
            </a:r>
            <a:r>
              <a:rPr lang="en-US" altLang="zh-CN">
                <a:latin typeface="Microsoft YaHei UI" panose="020B0503020204020204" pitchFamily="34" charset="-122"/>
                <a:ea typeface="Microsoft YaHei UI" panose="020B0503020204020204" pitchFamily="34" charset="-122"/>
              </a:rPr>
              <a:t>and</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facts</a:t>
            </a:r>
            <a:endParaRPr lang="zh-CN" altLang="en-US" b="1">
              <a:latin typeface="Microsoft YaHei UI" panose="020B0503020204020204" pitchFamily="34" charset="-122"/>
              <a:ea typeface="Microsoft YaHei UI" panose="020B0503020204020204" pitchFamily="34" charset="-122"/>
            </a:endParaRPr>
          </a:p>
        </p:txBody>
      </p:sp>
      <p:pic>
        <p:nvPicPr>
          <p:cNvPr id="4" name="Picture 3" descr="A group of colorful rectangular cards&#10;&#10;Description automatically generated with medium confidence">
            <a:extLst>
              <a:ext uri="{FF2B5EF4-FFF2-40B4-BE49-F238E27FC236}">
                <a16:creationId xmlns:a16="http://schemas.microsoft.com/office/drawing/2014/main" id="{DF8DAB8A-2C74-D41D-D719-0AEF170C5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78" y="2710228"/>
            <a:ext cx="3637202" cy="4121050"/>
          </a:xfrm>
          <a:prstGeom prst="rect">
            <a:avLst/>
          </a:prstGeom>
        </p:spPr>
      </p:pic>
      <p:pic>
        <p:nvPicPr>
          <p:cNvPr id="5" name="图片 5">
            <a:extLst>
              <a:ext uri="{FF2B5EF4-FFF2-40B4-BE49-F238E27FC236}">
                <a16:creationId xmlns:a16="http://schemas.microsoft.com/office/drawing/2014/main" id="{2C457104-91B0-6D64-56BD-3C3C2729D79D}"/>
              </a:ext>
            </a:extLst>
          </p:cNvPr>
          <p:cNvPicPr>
            <a:picLocks noChangeAspect="1"/>
          </p:cNvPicPr>
          <p:nvPr/>
        </p:nvPicPr>
        <p:blipFill>
          <a:blip r:embed="rId4"/>
          <a:stretch>
            <a:fillRect/>
          </a:stretch>
        </p:blipFill>
        <p:spPr>
          <a:xfrm>
            <a:off x="4941825" y="3721750"/>
            <a:ext cx="7300917" cy="2602975"/>
          </a:xfrm>
          <a:prstGeom prst="rect">
            <a:avLst/>
          </a:prstGeom>
        </p:spPr>
      </p:pic>
      <p:cxnSp>
        <p:nvCxnSpPr>
          <p:cNvPr id="8" name="Straight Arrow Connector 7">
            <a:extLst>
              <a:ext uri="{FF2B5EF4-FFF2-40B4-BE49-F238E27FC236}">
                <a16:creationId xmlns:a16="http://schemas.microsoft.com/office/drawing/2014/main" id="{F30EB74E-5910-2D3D-D86D-820FF7BB28D5}"/>
              </a:ext>
            </a:extLst>
          </p:cNvPr>
          <p:cNvCxnSpPr/>
          <p:nvPr/>
        </p:nvCxnSpPr>
        <p:spPr>
          <a:xfrm flipV="1">
            <a:off x="4221018" y="6077527"/>
            <a:ext cx="1588655" cy="424873"/>
          </a:xfrm>
          <a:prstGeom prst="straightConnector1">
            <a:avLst/>
          </a:prstGeom>
          <a:ln w="9525">
            <a:prstDash val="dash"/>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E5B609F-151B-998A-3B58-2496C67E0957}"/>
              </a:ext>
            </a:extLst>
          </p:cNvPr>
          <p:cNvCxnSpPr>
            <a:cxnSpLocks/>
          </p:cNvCxnSpPr>
          <p:nvPr/>
        </p:nvCxnSpPr>
        <p:spPr>
          <a:xfrm flipV="1">
            <a:off x="4221018" y="4364172"/>
            <a:ext cx="4479637" cy="1048337"/>
          </a:xfrm>
          <a:prstGeom prst="straightConnector1">
            <a:avLst/>
          </a:prstGeom>
          <a:ln w="9525">
            <a:prstDash val="dash"/>
            <a:tailEnd type="triangle"/>
          </a:ln>
        </p:spPr>
        <p:style>
          <a:lnRef idx="2">
            <a:schemeClr val="accent1"/>
          </a:lnRef>
          <a:fillRef idx="0">
            <a:schemeClr val="accent1"/>
          </a:fillRef>
          <a:effectRef idx="1">
            <a:schemeClr val="accent1"/>
          </a:effectRef>
          <a:fontRef idx="minor">
            <a:schemeClr val="tx1"/>
          </a:fontRef>
        </p:style>
      </p:cxnSp>
      <p:sp>
        <p:nvSpPr>
          <p:cNvPr id="12" name="文本框 7">
            <a:extLst>
              <a:ext uri="{FF2B5EF4-FFF2-40B4-BE49-F238E27FC236}">
                <a16:creationId xmlns:a16="http://schemas.microsoft.com/office/drawing/2014/main" id="{00F90805-35A4-DAA2-1091-7DF04937AF54}"/>
              </a:ext>
            </a:extLst>
          </p:cNvPr>
          <p:cNvSpPr txBox="1"/>
          <p:nvPr/>
        </p:nvSpPr>
        <p:spPr>
          <a:xfrm>
            <a:off x="5820277" y="744499"/>
            <a:ext cx="5544012" cy="2677656"/>
          </a:xfrm>
          <a:prstGeom prst="rect">
            <a:avLst/>
          </a:prstGeom>
          <a:noFill/>
        </p:spPr>
        <p:txBody>
          <a:bodyPr wrap="square" rtlCol="0">
            <a:spAutoFit/>
          </a:bodyPr>
          <a:lstStyle/>
          <a:p>
            <a:pPr marL="285750" indent="-285750">
              <a:buFont typeface="Arial" panose="020B0604020202020204" pitchFamily="34" charset="0"/>
              <a:buChar char="•"/>
            </a:pPr>
            <a:r>
              <a:rPr lang="en-US" altLang="zh-CN" sz="2400">
                <a:latin typeface="Microsoft YaHei UI" panose="020B0503020204020204" pitchFamily="34" charset="-122"/>
                <a:ea typeface="Microsoft YaHei UI" panose="020B0503020204020204" pitchFamily="34" charset="-122"/>
              </a:rPr>
              <a:t>Other</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names:</a:t>
            </a:r>
          </a:p>
          <a:p>
            <a:pPr marL="742950" lvl="1" indent="-285750">
              <a:buFont typeface="Courier New" panose="02070309020205020404" pitchFamily="49" charset="0"/>
              <a:buChar char="o"/>
            </a:pPr>
            <a:r>
              <a:rPr lang="en-US" altLang="zh-CN" b="1">
                <a:latin typeface="Microsoft YaHei UI" panose="020B0503020204020204" pitchFamily="34" charset="-122"/>
                <a:ea typeface="Microsoft YaHei UI" panose="020B0503020204020204" pitchFamily="34" charset="-122"/>
              </a:rPr>
              <a:t>Factuality hallucination: </a:t>
            </a:r>
            <a:r>
              <a:rPr lang="en-US" altLang="zh-CN">
                <a:latin typeface="Microsoft YaHei UI" panose="020B0503020204020204" pitchFamily="34" charset="-122"/>
                <a:ea typeface="Microsoft YaHei UI" panose="020B0503020204020204" pitchFamily="34" charset="-122"/>
              </a:rPr>
              <a:t>discrepancy between generated content and verifiable real-world facts.</a:t>
            </a:r>
          </a:p>
          <a:p>
            <a:pPr marL="742950" lvl="1" indent="-285750">
              <a:buFont typeface="Courier New" panose="02070309020205020404" pitchFamily="49" charset="0"/>
              <a:buChar char="o"/>
            </a:pPr>
            <a:r>
              <a:rPr lang="en-US" altLang="zh-CN" b="1">
                <a:latin typeface="Microsoft YaHei UI" panose="020B0503020204020204" pitchFamily="34" charset="-122"/>
                <a:ea typeface="Microsoft YaHei UI" panose="020B0503020204020204" pitchFamily="34" charset="-122"/>
              </a:rPr>
              <a:t>Faithfulness hallucination </a:t>
            </a:r>
            <a:r>
              <a:rPr lang="en-US" altLang="zh-CN">
                <a:latin typeface="Microsoft YaHei UI" panose="020B0503020204020204" pitchFamily="34" charset="-122"/>
                <a:ea typeface="Microsoft YaHei UI" panose="020B0503020204020204" pitchFamily="34" charset="-122"/>
              </a:rPr>
              <a:t>divergence of generated content from user instructions or the context provided by the input, as well as self-consistency within generated content.</a:t>
            </a:r>
          </a:p>
        </p:txBody>
      </p:sp>
      <p:cxnSp>
        <p:nvCxnSpPr>
          <p:cNvPr id="13" name="Straight Arrow Connector 12">
            <a:extLst>
              <a:ext uri="{FF2B5EF4-FFF2-40B4-BE49-F238E27FC236}">
                <a16:creationId xmlns:a16="http://schemas.microsoft.com/office/drawing/2014/main" id="{F44BA419-EB8F-7500-6941-96BA62BDC669}"/>
              </a:ext>
            </a:extLst>
          </p:cNvPr>
          <p:cNvCxnSpPr>
            <a:cxnSpLocks/>
          </p:cNvCxnSpPr>
          <p:nvPr/>
        </p:nvCxnSpPr>
        <p:spPr>
          <a:xfrm flipV="1">
            <a:off x="4221018" y="4849682"/>
            <a:ext cx="4479637" cy="1115314"/>
          </a:xfrm>
          <a:prstGeom prst="straightConnector1">
            <a:avLst/>
          </a:prstGeom>
          <a:ln w="9525">
            <a:prstDash val="dash"/>
            <a:tailEnd type="triangle"/>
          </a:ln>
        </p:spPr>
        <p:style>
          <a:lnRef idx="2">
            <a:schemeClr val="accent1"/>
          </a:lnRef>
          <a:fillRef idx="0">
            <a:schemeClr val="accent1"/>
          </a:fillRef>
          <a:effectRef idx="1">
            <a:schemeClr val="accent1"/>
          </a:effectRef>
          <a:fontRef idx="minor">
            <a:schemeClr val="tx1"/>
          </a:fontRef>
        </p:style>
      </p:cxnSp>
      <p:sp>
        <p:nvSpPr>
          <p:cNvPr id="7" name="TextBox 15">
            <a:extLst>
              <a:ext uri="{FF2B5EF4-FFF2-40B4-BE49-F238E27FC236}">
                <a16:creationId xmlns:a16="http://schemas.microsoft.com/office/drawing/2014/main" id="{0B4023CC-EAF0-6B56-6A05-F571FAA011F0}"/>
              </a:ext>
            </a:extLst>
          </p:cNvPr>
          <p:cNvSpPr txBox="1"/>
          <p:nvPr/>
        </p:nvSpPr>
        <p:spPr>
          <a:xfrm>
            <a:off x="4984496" y="6232453"/>
            <a:ext cx="73009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Microsoft YaHei UI" panose="020B0503020204020204" pitchFamily="34" charset="-122"/>
                <a:ea typeface="Microsoft YaHei UI" panose="020B0503020204020204" pitchFamily="34" charset="-122"/>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0" i="0" dirty="0">
                <a:solidFill>
                  <a:srgbClr val="222222"/>
                </a:solidFill>
                <a:effectLst/>
                <a:latin typeface="Arial" panose="020B0604020202020204" pitchFamily="34" charset="0"/>
              </a:rPr>
              <a:t>Huang, Lei, et al. A survey on hallucination in large language models: Principles, taxonomy, challenges, and open questions. </a:t>
            </a:r>
            <a:r>
              <a:rPr lang="en" altLang="zh-CN" sz="1200" b="0" i="1" dirty="0">
                <a:solidFill>
                  <a:srgbClr val="222222"/>
                </a:solidFill>
                <a:effectLst/>
                <a:latin typeface="Arial" panose="020B0604020202020204" pitchFamily="34" charset="0"/>
              </a:rPr>
              <a:t>TIS 2025</a:t>
            </a:r>
            <a:endParaRPr kumimoji="0" lang="en-US" altLang="zh-CN"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41989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39F9E-6B32-C20B-300C-5659AA3929D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FC2F387-46EF-D0A5-DE3A-0C910910DF45}"/>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LLM</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文本框 2">
            <a:extLst>
              <a:ext uri="{FF2B5EF4-FFF2-40B4-BE49-F238E27FC236}">
                <a16:creationId xmlns:a16="http://schemas.microsoft.com/office/drawing/2014/main" id="{03CE1689-3A51-75FB-3430-3AD1C70C6EE4}"/>
              </a:ext>
            </a:extLst>
          </p:cNvPr>
          <p:cNvSpPr txBox="1"/>
          <p:nvPr/>
        </p:nvSpPr>
        <p:spPr>
          <a:xfrm>
            <a:off x="580008" y="784250"/>
            <a:ext cx="9971315" cy="461665"/>
          </a:xfrm>
          <a:prstGeom prst="rect">
            <a:avLst/>
          </a:prstGeom>
          <a:noFill/>
        </p:spPr>
        <p:txBody>
          <a:bodyPr wrap="square" rtlCol="0">
            <a:spAutoFit/>
          </a:bodyPr>
          <a:lstStyle/>
          <a:p>
            <a:r>
              <a:rPr lang="en-US" altLang="zh-CN" sz="2400" b="1">
                <a:solidFill>
                  <a:srgbClr val="FF0000"/>
                </a:solidFill>
                <a:latin typeface="Microsoft YaHei UI" panose="020B0503020204020204" pitchFamily="34" charset="-122"/>
                <a:ea typeface="Microsoft YaHei UI" panose="020B0503020204020204" pitchFamily="34" charset="-122"/>
              </a:rPr>
              <a:t>Why do LMs hallucinate?</a:t>
            </a:r>
            <a:endParaRPr lang="zh-CN" altLang="en-US" sz="2400" b="1">
              <a:solidFill>
                <a:srgbClr val="FF0000"/>
              </a:solidFill>
              <a:latin typeface="Microsoft YaHei UI" panose="020B0503020204020204" pitchFamily="34" charset="-122"/>
              <a:ea typeface="Microsoft YaHei UI" panose="020B0503020204020204" pitchFamily="34" charset="-122"/>
            </a:endParaRPr>
          </a:p>
        </p:txBody>
      </p:sp>
      <p:pic>
        <p:nvPicPr>
          <p:cNvPr id="7" name="图片 4">
            <a:extLst>
              <a:ext uri="{FF2B5EF4-FFF2-40B4-BE49-F238E27FC236}">
                <a16:creationId xmlns:a16="http://schemas.microsoft.com/office/drawing/2014/main" id="{0B8C68CD-C9E3-04D4-36CD-35CCDBFA4DED}"/>
              </a:ext>
            </a:extLst>
          </p:cNvPr>
          <p:cNvPicPr>
            <a:picLocks noChangeAspect="1"/>
          </p:cNvPicPr>
          <p:nvPr/>
        </p:nvPicPr>
        <p:blipFill>
          <a:blip r:embed="rId3"/>
          <a:stretch>
            <a:fillRect/>
          </a:stretch>
        </p:blipFill>
        <p:spPr>
          <a:xfrm>
            <a:off x="2497276" y="2163540"/>
            <a:ext cx="7197448" cy="2530919"/>
          </a:xfrm>
          <a:prstGeom prst="rect">
            <a:avLst/>
          </a:prstGeom>
        </p:spPr>
      </p:pic>
      <p:sp>
        <p:nvSpPr>
          <p:cNvPr id="10" name="文本框 7">
            <a:extLst>
              <a:ext uri="{FF2B5EF4-FFF2-40B4-BE49-F238E27FC236}">
                <a16:creationId xmlns:a16="http://schemas.microsoft.com/office/drawing/2014/main" id="{9F5BEBEA-A13F-844F-9C52-DB4E7819A19F}"/>
              </a:ext>
            </a:extLst>
          </p:cNvPr>
          <p:cNvSpPr txBox="1"/>
          <p:nvPr/>
        </p:nvSpPr>
        <p:spPr>
          <a:xfrm>
            <a:off x="580008" y="1289928"/>
            <a:ext cx="11031984" cy="129266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a:latin typeface="Microsoft YaHei UI" panose="020B0503020204020204" pitchFamily="34" charset="-122"/>
                <a:ea typeface="Microsoft YaHei UI" panose="020B0503020204020204" pitchFamily="34" charset="-122"/>
              </a:rPr>
              <a:t>Hypothesis</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1:</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LLM is a </a:t>
            </a:r>
            <a:r>
              <a:rPr lang="en-US" altLang="zh-CN" sz="2000" b="1">
                <a:latin typeface="Microsoft YaHei UI" panose="020B0503020204020204" pitchFamily="34" charset="-122"/>
                <a:ea typeface="Microsoft YaHei UI" panose="020B0503020204020204" pitchFamily="34" charset="-122"/>
              </a:rPr>
              <a:t>lossy</a:t>
            </a:r>
            <a:r>
              <a:rPr lang="en-US" altLang="zh-CN" sz="2000">
                <a:latin typeface="Microsoft YaHei UI" panose="020B0503020204020204" pitchFamily="34" charset="-122"/>
                <a:ea typeface="Microsoft YaHei UI" panose="020B0503020204020204" pitchFamily="34" charset="-122"/>
              </a:rPr>
              <a:t> </a:t>
            </a:r>
            <a:r>
              <a:rPr lang="en-US" altLang="zh-CN" sz="2000" b="1">
                <a:latin typeface="Microsoft YaHei UI" panose="020B0503020204020204" pitchFamily="34" charset="-122"/>
                <a:ea typeface="Microsoft YaHei UI" panose="020B0503020204020204" pitchFamily="34" charset="-122"/>
              </a:rPr>
              <a:t>compression</a:t>
            </a:r>
            <a:r>
              <a:rPr lang="en-US" altLang="zh-CN" sz="2000">
                <a:latin typeface="Microsoft YaHei UI" panose="020B0503020204020204" pitchFamily="34" charset="-122"/>
                <a:ea typeface="Microsoft YaHei UI" panose="020B0503020204020204" pitchFamily="34" charset="-122"/>
              </a:rPr>
              <a:t> of the internet.</a:t>
            </a:r>
          </a:p>
          <a:p>
            <a:pPr marL="742950" lvl="1"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An LLM is </a:t>
            </a:r>
            <a:r>
              <a:rPr lang="en-US" altLang="zh-CN" b="1">
                <a:latin typeface="Microsoft YaHei UI" panose="020B0503020204020204" pitchFamily="34" charset="-122"/>
                <a:ea typeface="Microsoft YaHei UI" panose="020B0503020204020204" pitchFamily="34" charset="-122"/>
              </a:rPr>
              <a:t>100% dreaming</a:t>
            </a:r>
            <a:r>
              <a:rPr lang="en-US" altLang="zh-CN">
                <a:latin typeface="Microsoft YaHei UI" panose="020B0503020204020204" pitchFamily="34" charset="-122"/>
                <a:ea typeface="Microsoft YaHei UI" panose="020B0503020204020204" pitchFamily="34" charset="-122"/>
              </a:rPr>
              <a:t> and has the hallucination problem. A search engine is 0% dreaming and has </a:t>
            </a:r>
            <a:r>
              <a:rPr lang="en-US" altLang="zh-CN" b="1">
                <a:latin typeface="Microsoft YaHei UI" panose="020B0503020204020204" pitchFamily="34" charset="-122"/>
                <a:ea typeface="Microsoft YaHei UI" panose="020B0503020204020204" pitchFamily="34" charset="-122"/>
              </a:rPr>
              <a:t>the creativity problem.</a:t>
            </a:r>
            <a:r>
              <a:rPr lang="zh-CN" altLang="en-US" b="1">
                <a:latin typeface="Microsoft YaHei UI" panose="020B0503020204020204" pitchFamily="34" charset="-122"/>
                <a:ea typeface="Microsoft YaHei UI" panose="020B0503020204020204" pitchFamily="34" charset="-122"/>
              </a:rPr>
              <a:t> </a:t>
            </a:r>
            <a:r>
              <a:rPr lang="en-US" altLang="zh-CN" b="1">
                <a:latin typeface="Microsoft YaHei UI" panose="020B0503020204020204" pitchFamily="34" charset="-122"/>
                <a:ea typeface="Microsoft YaHei UI" panose="020B0503020204020204" pitchFamily="34" charset="-122"/>
              </a:rPr>
              <a:t>(</a:t>
            </a:r>
            <a:r>
              <a:rPr lang="en-US" altLang="zh-CN" sz="1800">
                <a:latin typeface="Microsoft YaHei UI" panose="020B0503020204020204" pitchFamily="34" charset="-122"/>
                <a:ea typeface="Microsoft YaHei UI" panose="020B0503020204020204" pitchFamily="34" charset="-122"/>
              </a:rPr>
              <a:t>——Andrej </a:t>
            </a:r>
            <a:r>
              <a:rPr lang="en-US" altLang="zh-CN" sz="1800" err="1">
                <a:latin typeface="Microsoft YaHei UI" panose="020B0503020204020204" pitchFamily="34" charset="-122"/>
                <a:ea typeface="Microsoft YaHei UI" panose="020B0503020204020204" pitchFamily="34" charset="-122"/>
              </a:rPr>
              <a:t>Karpathy</a:t>
            </a:r>
            <a:r>
              <a:rPr lang="en-US" altLang="zh-CN" sz="1800" b="1" err="1">
                <a:latin typeface="Microsoft YaHei UI" panose="020B0503020204020204" pitchFamily="34" charset="-122"/>
                <a:ea typeface="Microsoft YaHei UI" panose="020B0503020204020204" pitchFamily="34" charset="-122"/>
              </a:rPr>
              <a:t>)</a:t>
            </a:r>
            <a:r>
              <a:rPr lang="en-US" altLang="zh-CN" sz="2000">
                <a:latin typeface="Microsoft YaHei UI" panose="020B0503020204020204" pitchFamily="34" charset="-122"/>
                <a:ea typeface="Microsoft YaHei UI" panose="020B0503020204020204" pitchFamily="34" charset="-122"/>
              </a:rPr>
              <a:t>					</a:t>
            </a:r>
            <a:endParaRPr lang="zh-CN" altLang="en-US" sz="2000">
              <a:latin typeface="Microsoft YaHei UI" panose="020B0503020204020204" pitchFamily="34" charset="-122"/>
              <a:ea typeface="Microsoft YaHei UI" panose="020B0503020204020204" pitchFamily="34" charset="-122"/>
            </a:endParaRPr>
          </a:p>
        </p:txBody>
      </p:sp>
      <p:sp>
        <p:nvSpPr>
          <p:cNvPr id="11" name="文本框 7">
            <a:extLst>
              <a:ext uri="{FF2B5EF4-FFF2-40B4-BE49-F238E27FC236}">
                <a16:creationId xmlns:a16="http://schemas.microsoft.com/office/drawing/2014/main" id="{7B6EA70F-E9E8-977B-ED36-5474570588A1}"/>
              </a:ext>
            </a:extLst>
          </p:cNvPr>
          <p:cNvSpPr txBox="1"/>
          <p:nvPr/>
        </p:nvSpPr>
        <p:spPr>
          <a:xfrm>
            <a:off x="580008" y="4782484"/>
            <a:ext cx="11031984" cy="193899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Microsoft YaHei UI" panose="020B0503020204020204" pitchFamily="34" charset="-122"/>
                <a:ea typeface="Microsoft YaHei UI" panose="020B0503020204020204" pitchFamily="34" charset="-122"/>
              </a:rPr>
              <a:t>Hypothesis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2:</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Wrong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attention</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Given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input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generated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texts,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LLM</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focus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wrong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place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aggregate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improper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information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generate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next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word,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starting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hallucination.</a:t>
            </a:r>
          </a:p>
          <a:p>
            <a:pPr marL="285750" indent="-285750">
              <a:buFont typeface="Arial" panose="020B0604020202020204" pitchFamily="34" charset="0"/>
              <a:buChar char="•"/>
            </a:pPr>
            <a:r>
              <a:rPr lang="en-US" altLang="zh-CN" sz="2000" dirty="0">
                <a:latin typeface="Microsoft YaHei UI" panose="020B0503020204020204" pitchFamily="34" charset="-122"/>
                <a:ea typeface="Microsoft YaHei UI" panose="020B0503020204020204" pitchFamily="34" charset="-122"/>
              </a:rPr>
              <a:t>Hypothesis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3:</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Instruction-following</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Tend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follow</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users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instruction,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which</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can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lead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hallucination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(User: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earth</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flat”)</a:t>
            </a:r>
            <a:endParaRPr lang="zh-CN" altLang="en-US" sz="2000" dirty="0">
              <a:latin typeface="Microsoft YaHei UI" panose="020B0503020204020204" pitchFamily="34" charset="-122"/>
              <a:ea typeface="Microsoft YaHei UI" panose="020B0503020204020204" pitchFamily="34" charset="-122"/>
            </a:endParaRPr>
          </a:p>
        </p:txBody>
      </p:sp>
      <p:sp>
        <p:nvSpPr>
          <p:cNvPr id="3" name="TextBox 15">
            <a:extLst>
              <a:ext uri="{FF2B5EF4-FFF2-40B4-BE49-F238E27FC236}">
                <a16:creationId xmlns:a16="http://schemas.microsoft.com/office/drawing/2014/main" id="{D4734CF9-CDC9-4854-2BCF-8B92D6ACE9A7}"/>
              </a:ext>
            </a:extLst>
          </p:cNvPr>
          <p:cNvSpPr txBox="1"/>
          <p:nvPr/>
        </p:nvSpPr>
        <p:spPr>
          <a:xfrm>
            <a:off x="4690872" y="6396335"/>
            <a:ext cx="75853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Microsoft YaHei UI" panose="020B0503020204020204" pitchFamily="34" charset="-122"/>
                <a:ea typeface="Microsoft YaHei UI" panose="020B0503020204020204" pitchFamily="34" charset="-122"/>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0" i="0" u="sng" dirty="0">
                <a:solidFill>
                  <a:srgbClr val="333333"/>
                </a:solidFill>
                <a:effectLst/>
                <a:latin typeface="proxima-nova"/>
                <a:hlinkClick r:id="rId4"/>
              </a:rPr>
              <a:t>Intro to LLMs by Andrej Karpathy</a:t>
            </a:r>
            <a:endParaRPr kumimoji="0" lang="en-US" altLang="zh-CN" sz="1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41411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2C9F4-861C-557E-9B11-F9D54F98FD8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22E2903-B5CA-1714-1CEF-9FEA8B9CDB4E}"/>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LLM</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3" name="Picture 2" descr="Language Models: GPT and GPT-2. How smaller language models ...">
            <a:extLst>
              <a:ext uri="{FF2B5EF4-FFF2-40B4-BE49-F238E27FC236}">
                <a16:creationId xmlns:a16="http://schemas.microsoft.com/office/drawing/2014/main" id="{EF03CF9D-8B5D-041C-302B-EEB96347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62" y="1812563"/>
            <a:ext cx="5551368" cy="372505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3">
            <a:extLst>
              <a:ext uri="{FF2B5EF4-FFF2-40B4-BE49-F238E27FC236}">
                <a16:creationId xmlns:a16="http://schemas.microsoft.com/office/drawing/2014/main" id="{E3A2D458-5285-CA3C-FB05-23F6249B0780}"/>
              </a:ext>
            </a:extLst>
          </p:cNvPr>
          <p:cNvSpPr/>
          <p:nvPr/>
        </p:nvSpPr>
        <p:spPr>
          <a:xfrm>
            <a:off x="261994" y="4951169"/>
            <a:ext cx="5640191" cy="602907"/>
          </a:xfrm>
          <a:prstGeom prst="roundRect">
            <a:avLst/>
          </a:prstGeom>
          <a:noFill/>
          <a:ln>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5">
            <a:extLst>
              <a:ext uri="{FF2B5EF4-FFF2-40B4-BE49-F238E27FC236}">
                <a16:creationId xmlns:a16="http://schemas.microsoft.com/office/drawing/2014/main" id="{30D8FA89-C817-50E2-87D5-A80FD2C61CA3}"/>
              </a:ext>
            </a:extLst>
          </p:cNvPr>
          <p:cNvSpPr/>
          <p:nvPr/>
        </p:nvSpPr>
        <p:spPr>
          <a:xfrm>
            <a:off x="261994" y="1643819"/>
            <a:ext cx="5640192" cy="723900"/>
          </a:xfrm>
          <a:prstGeom prst="roundRect">
            <a:avLst/>
          </a:prstGeom>
          <a:noFill/>
          <a:ln>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6">
            <a:extLst>
              <a:ext uri="{FF2B5EF4-FFF2-40B4-BE49-F238E27FC236}">
                <a16:creationId xmlns:a16="http://schemas.microsoft.com/office/drawing/2014/main" id="{41BCF6B2-7093-CB1A-D9CB-9C8636F70DF6}"/>
              </a:ext>
            </a:extLst>
          </p:cNvPr>
          <p:cNvSpPr/>
          <p:nvPr/>
        </p:nvSpPr>
        <p:spPr>
          <a:xfrm>
            <a:off x="261994" y="2638857"/>
            <a:ext cx="5640192" cy="1651373"/>
          </a:xfrm>
          <a:prstGeom prst="round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1B5F133E-1337-4BAB-9BAB-46A3B48523D4}"/>
              </a:ext>
            </a:extLst>
          </p:cNvPr>
          <p:cNvSpPr txBox="1"/>
          <p:nvPr/>
        </p:nvSpPr>
        <p:spPr>
          <a:xfrm>
            <a:off x="6110988" y="1306036"/>
            <a:ext cx="5777415" cy="4924425"/>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altLang="zh-CN" b="1">
                <a:solidFill>
                  <a:schemeClr val="accent2"/>
                </a:solidFill>
              </a:rPr>
              <a:t>Based on model response:</a:t>
            </a:r>
          </a:p>
          <a:p>
            <a:pPr marL="285750" indent="-285750">
              <a:buFont typeface="Arial" panose="020B0604020202020204" pitchFamily="34" charset="0"/>
              <a:buChar char="•"/>
            </a:pPr>
            <a:r>
              <a:rPr lang="en-US" altLang="zh-CN" sz="1600">
                <a:solidFill>
                  <a:schemeClr val="accent2"/>
                </a:solidFill>
              </a:rPr>
              <a:t>Fine-grained Hallucination Detection and Editing for Language Models. (</a:t>
            </a:r>
            <a:r>
              <a:rPr lang="en-US" altLang="zh-CN" sz="1600" err="1">
                <a:solidFill>
                  <a:schemeClr val="accent2"/>
                </a:solidFill>
              </a:rPr>
              <a:t>CoLM</a:t>
            </a:r>
            <a:r>
              <a:rPr lang="en-US" altLang="zh-CN" sz="1600">
                <a:solidFill>
                  <a:schemeClr val="accent2"/>
                </a:solidFill>
              </a:rPr>
              <a:t> 2024)</a:t>
            </a:r>
          </a:p>
          <a:p>
            <a:pPr marL="285750" indent="-285750">
              <a:buFont typeface="Arial" panose="020B0604020202020204" pitchFamily="34" charset="0"/>
              <a:buChar char="•"/>
            </a:pPr>
            <a:r>
              <a:rPr lang="en-US" altLang="zh-CN" sz="1600">
                <a:solidFill>
                  <a:schemeClr val="accent2"/>
                </a:solidFill>
              </a:rPr>
              <a:t>Detecting hallucinations in large language models using semantic entropy. (Nature 2024)</a:t>
            </a:r>
          </a:p>
          <a:p>
            <a:pPr marL="285750" indent="-285750">
              <a:buFont typeface="Arial" panose="020B0604020202020204" pitchFamily="34" charset="0"/>
              <a:buChar char="•"/>
            </a:pPr>
            <a:r>
              <a:rPr lang="en-US" altLang="zh-CN" sz="1600">
                <a:solidFill>
                  <a:schemeClr val="accent2"/>
                </a:solidFill>
              </a:rPr>
              <a:t>RLHF-V: Towards Trustworthy MLLMs via Behavior Alignment from Fine-grained Correctional Human Feedback (CVPR 2024)</a:t>
            </a:r>
          </a:p>
          <a:p>
            <a:pPr marL="285750" indent="-285750">
              <a:buFont typeface="Arial" panose="020B0604020202020204" pitchFamily="34" charset="0"/>
              <a:buChar char="•"/>
            </a:pPr>
            <a:endParaRPr lang="en-US" altLang="zh-CN"/>
          </a:p>
          <a:p>
            <a:pPr marL="285750" indent="-285750">
              <a:buFont typeface="Wingdings" panose="05000000000000000000" pitchFamily="2" charset="2"/>
              <a:buChar char="Ø"/>
            </a:pPr>
            <a:r>
              <a:rPr lang="en-US" altLang="zh-CN" b="1">
                <a:solidFill>
                  <a:srgbClr val="0070C0"/>
                </a:solidFill>
              </a:rPr>
              <a:t>Based on internal state:</a:t>
            </a:r>
          </a:p>
          <a:p>
            <a:pPr marL="285750" indent="-285750">
              <a:buFont typeface="Arial" panose="020B0604020202020204" pitchFamily="34" charset="0"/>
              <a:buChar char="•"/>
            </a:pPr>
            <a:r>
              <a:rPr lang="en-US" altLang="zh-CN" sz="1600">
                <a:solidFill>
                  <a:srgbClr val="0070C0"/>
                </a:solidFill>
              </a:rPr>
              <a:t>DOLA (ICLR 2024)</a:t>
            </a:r>
          </a:p>
          <a:p>
            <a:pPr marL="285750" indent="-285750">
              <a:buFont typeface="Arial" panose="020B0604020202020204" pitchFamily="34" charset="0"/>
              <a:buChar char="•"/>
            </a:pPr>
            <a:r>
              <a:rPr lang="en-US" altLang="zh-CN" sz="1600">
                <a:solidFill>
                  <a:srgbClr val="0070C0"/>
                </a:solidFill>
              </a:rPr>
              <a:t>Inference-Time Intervention: Eliciting Truthful Answers from a Language Model (NIPS 2023)</a:t>
            </a:r>
          </a:p>
          <a:p>
            <a:pPr marL="285750" indent="-285750">
              <a:buFont typeface="Arial" panose="020B0604020202020204" pitchFamily="34" charset="0"/>
              <a:buChar char="•"/>
            </a:pPr>
            <a:r>
              <a:rPr lang="en-US" altLang="zh-CN" sz="1600">
                <a:solidFill>
                  <a:srgbClr val="0070C0"/>
                </a:solidFill>
              </a:rPr>
              <a:t>OPERA (CVPR 2024)</a:t>
            </a:r>
          </a:p>
          <a:p>
            <a:pPr marL="285750" indent="-285750">
              <a:buFont typeface="Arial" panose="020B0604020202020204" pitchFamily="34" charset="0"/>
              <a:buChar char="•"/>
            </a:pPr>
            <a:r>
              <a:rPr lang="en-US" altLang="zh-CN" sz="1600">
                <a:solidFill>
                  <a:srgbClr val="0070C0"/>
                </a:solidFill>
              </a:rPr>
              <a:t>Knowledge Circuits in Pretrained Transformers. (</a:t>
            </a:r>
            <a:r>
              <a:rPr lang="en-US" altLang="zh-CN" sz="1600" err="1">
                <a:solidFill>
                  <a:srgbClr val="0070C0"/>
                </a:solidFill>
              </a:rPr>
              <a:t>CoRR</a:t>
            </a:r>
            <a:r>
              <a:rPr lang="en-US" altLang="zh-CN" sz="1600">
                <a:solidFill>
                  <a:srgbClr val="0070C0"/>
                </a:solidFill>
              </a:rPr>
              <a:t> 2044)</a:t>
            </a:r>
          </a:p>
          <a:p>
            <a:endParaRPr lang="en-US" altLang="zh-CN"/>
          </a:p>
          <a:p>
            <a:pPr marL="285750" indent="-285750">
              <a:buFont typeface="Wingdings" panose="05000000000000000000" pitchFamily="2" charset="2"/>
              <a:buChar char="Ø"/>
            </a:pPr>
            <a:r>
              <a:rPr lang="en-US" altLang="zh-CN" b="1">
                <a:solidFill>
                  <a:srgbClr val="92D050"/>
                </a:solidFill>
              </a:rPr>
              <a:t>From input space: </a:t>
            </a:r>
          </a:p>
          <a:p>
            <a:pPr marL="285750" indent="-285750">
              <a:buFont typeface="Arial" panose="020B0604020202020204" pitchFamily="34" charset="0"/>
              <a:buChar char="•"/>
            </a:pPr>
            <a:r>
              <a:rPr lang="en-US" altLang="zh-CN" sz="1600">
                <a:solidFill>
                  <a:srgbClr val="92D050"/>
                </a:solidFill>
              </a:rPr>
              <a:t>Hallucinate Less with Context-aware Decoding (NACCL 2024)</a:t>
            </a:r>
            <a:endParaRPr lang="en-US" altLang="zh-CN" sz="1600">
              <a:solidFill>
                <a:srgbClr val="92D050"/>
              </a:solidFill>
              <a:cs typeface="Calibri"/>
            </a:endParaRPr>
          </a:p>
          <a:p>
            <a:pPr marL="285750" indent="-285750">
              <a:buFont typeface="Arial" panose="020B0604020202020204" pitchFamily="34" charset="0"/>
              <a:buChar char="•"/>
            </a:pPr>
            <a:r>
              <a:rPr lang="en-US" altLang="zh-CN" sz="1600">
                <a:solidFill>
                  <a:srgbClr val="92D050"/>
                </a:solidFill>
                <a:cs typeface="Calibri"/>
              </a:rPr>
              <a:t>Chain-of-Verification Reduces Hallucination in Large Language Models (ACL 2023)</a:t>
            </a:r>
            <a:endParaRPr lang="en-US" altLang="zh-CN" sz="1600">
              <a:solidFill>
                <a:srgbClr val="000000"/>
              </a:solidFill>
              <a:cs typeface="Calibri"/>
            </a:endParaRPr>
          </a:p>
        </p:txBody>
      </p:sp>
      <p:pic>
        <p:nvPicPr>
          <p:cNvPr id="12" name="图片 4">
            <a:extLst>
              <a:ext uri="{FF2B5EF4-FFF2-40B4-BE49-F238E27FC236}">
                <a16:creationId xmlns:a16="http://schemas.microsoft.com/office/drawing/2014/main" id="{16AB9AE5-CB9F-95D0-1F30-FE778CBD0586}"/>
              </a:ext>
            </a:extLst>
          </p:cNvPr>
          <p:cNvPicPr>
            <a:picLocks noChangeAspect="1"/>
          </p:cNvPicPr>
          <p:nvPr/>
        </p:nvPicPr>
        <p:blipFill>
          <a:blip r:embed="rId4"/>
          <a:stretch>
            <a:fillRect/>
          </a:stretch>
        </p:blipFill>
        <p:spPr>
          <a:xfrm>
            <a:off x="528537" y="1796106"/>
            <a:ext cx="772271" cy="497805"/>
          </a:xfrm>
          <a:prstGeom prst="rect">
            <a:avLst/>
          </a:prstGeom>
        </p:spPr>
      </p:pic>
      <p:pic>
        <p:nvPicPr>
          <p:cNvPr id="13" name="图片 9">
            <a:extLst>
              <a:ext uri="{FF2B5EF4-FFF2-40B4-BE49-F238E27FC236}">
                <a16:creationId xmlns:a16="http://schemas.microsoft.com/office/drawing/2014/main" id="{0D8D4D56-376A-29CE-6D05-CE2BEEF24675}"/>
              </a:ext>
            </a:extLst>
          </p:cNvPr>
          <p:cNvPicPr>
            <a:picLocks noChangeAspect="1"/>
          </p:cNvPicPr>
          <p:nvPr/>
        </p:nvPicPr>
        <p:blipFill>
          <a:blip r:embed="rId5"/>
          <a:srcRect b="12222"/>
          <a:stretch/>
        </p:blipFill>
        <p:spPr>
          <a:xfrm>
            <a:off x="1674866" y="1763862"/>
            <a:ext cx="709877" cy="530049"/>
          </a:xfrm>
          <a:prstGeom prst="rect">
            <a:avLst/>
          </a:prstGeom>
        </p:spPr>
      </p:pic>
      <p:cxnSp>
        <p:nvCxnSpPr>
          <p:cNvPr id="14" name="直接箭头连接符 11">
            <a:extLst>
              <a:ext uri="{FF2B5EF4-FFF2-40B4-BE49-F238E27FC236}">
                <a16:creationId xmlns:a16="http://schemas.microsoft.com/office/drawing/2014/main" id="{4AA65D24-FA33-CA05-A592-7F026BBC9D38}"/>
              </a:ext>
            </a:extLst>
          </p:cNvPr>
          <p:cNvCxnSpPr/>
          <p:nvPr/>
        </p:nvCxnSpPr>
        <p:spPr>
          <a:xfrm>
            <a:off x="1352067" y="2135789"/>
            <a:ext cx="2522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2">
            <a:extLst>
              <a:ext uri="{FF2B5EF4-FFF2-40B4-BE49-F238E27FC236}">
                <a16:creationId xmlns:a16="http://schemas.microsoft.com/office/drawing/2014/main" id="{1FD9A9B4-362B-0777-1C9F-5DF536CEA48E}"/>
              </a:ext>
            </a:extLst>
          </p:cNvPr>
          <p:cNvCxnSpPr/>
          <p:nvPr/>
        </p:nvCxnSpPr>
        <p:spPr>
          <a:xfrm>
            <a:off x="2384743" y="2135789"/>
            <a:ext cx="2522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文本框 24">
            <a:extLst>
              <a:ext uri="{FF2B5EF4-FFF2-40B4-BE49-F238E27FC236}">
                <a16:creationId xmlns:a16="http://schemas.microsoft.com/office/drawing/2014/main" id="{1524C470-A535-41CB-E0FC-DA1221348379}"/>
              </a:ext>
            </a:extLst>
          </p:cNvPr>
          <p:cNvSpPr txBox="1"/>
          <p:nvPr/>
        </p:nvSpPr>
        <p:spPr>
          <a:xfrm>
            <a:off x="407478" y="842259"/>
            <a:ext cx="8200812" cy="46166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a:latin typeface="Microsoft YaHei UI" panose="020B0503020204020204" pitchFamily="34" charset="-122"/>
                <a:ea typeface="Microsoft YaHei UI" panose="020B0503020204020204" pitchFamily="34" charset="-122"/>
              </a:rPr>
              <a:t>Different perspectives to study LLM hallucination</a:t>
            </a:r>
            <a:endParaRPr lang="zh-CN" altLang="en-US" sz="240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54596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EF0B-AFC1-E308-7F56-34EC27A4EA8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9DC2320-AFEB-0A19-B7C0-6F7FDE45D60A}"/>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detection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6" name="文本框 24">
            <a:extLst>
              <a:ext uri="{FF2B5EF4-FFF2-40B4-BE49-F238E27FC236}">
                <a16:creationId xmlns:a16="http://schemas.microsoft.com/office/drawing/2014/main" id="{2E09963E-5100-BACA-E28C-8E83525897FA}"/>
              </a:ext>
            </a:extLst>
          </p:cNvPr>
          <p:cNvSpPr txBox="1"/>
          <p:nvPr/>
        </p:nvSpPr>
        <p:spPr>
          <a:xfrm>
            <a:off x="407478" y="842259"/>
            <a:ext cx="8200812" cy="46166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a:latin typeface="Microsoft YaHei UI" panose="020B0503020204020204" pitchFamily="34" charset="-122"/>
                <a:ea typeface="Microsoft YaHei UI" panose="020B0503020204020204" pitchFamily="34" charset="-122"/>
              </a:rPr>
              <a:t>Outline:</a:t>
            </a:r>
            <a:endParaRPr lang="zh-CN" altLang="en-US" sz="2400">
              <a:latin typeface="Microsoft YaHei UI" panose="020B0503020204020204" pitchFamily="34" charset="-122"/>
              <a:ea typeface="Microsoft YaHei UI" panose="020B0503020204020204" pitchFamily="34" charset="-122"/>
            </a:endParaRPr>
          </a:p>
        </p:txBody>
      </p:sp>
      <p:sp>
        <p:nvSpPr>
          <p:cNvPr id="2" name="文本框 19">
            <a:extLst>
              <a:ext uri="{FF2B5EF4-FFF2-40B4-BE49-F238E27FC236}">
                <a16:creationId xmlns:a16="http://schemas.microsoft.com/office/drawing/2014/main" id="{23E46762-A22C-584E-B0E8-9CB31A4168AA}"/>
              </a:ext>
            </a:extLst>
          </p:cNvPr>
          <p:cNvSpPr txBox="1"/>
          <p:nvPr/>
        </p:nvSpPr>
        <p:spPr>
          <a:xfrm>
            <a:off x="1132983" y="5538850"/>
            <a:ext cx="10375349" cy="707886"/>
          </a:xfrm>
          <a:prstGeom prst="rect">
            <a:avLst/>
          </a:prstGeom>
          <a:noFill/>
        </p:spPr>
        <p:txBody>
          <a:bodyPr wrap="square">
            <a:spAutoFit/>
          </a:bodyPr>
          <a:lstStyle/>
          <a:p>
            <a:pPr marL="285750" indent="-285750">
              <a:buFont typeface="Arial" panose="020B0604020202020204" pitchFamily="34" charset="0"/>
              <a:buChar char="•"/>
            </a:pPr>
            <a:r>
              <a:rPr lang="en-US" altLang="zh-CN" sz="2000">
                <a:latin typeface="Microsoft YaHei UI" panose="020B0503020204020204" pitchFamily="34" charset="-122"/>
                <a:ea typeface="Microsoft YaHei UI" panose="020B0503020204020204" pitchFamily="34" charset="-122"/>
              </a:rPr>
              <a:t>Train a detection model to check the </a:t>
            </a:r>
            <a:r>
              <a:rPr lang="en-US" altLang="zh-CN" sz="2000" b="1">
                <a:latin typeface="Microsoft YaHei UI" panose="020B0503020204020204" pitchFamily="34" charset="-122"/>
                <a:ea typeface="Microsoft YaHei UI" panose="020B0503020204020204" pitchFamily="34" charset="-122"/>
              </a:rPr>
              <a:t>LM</a:t>
            </a:r>
            <a:r>
              <a:rPr lang="en-US" altLang="zh-CN" sz="2000">
                <a:latin typeface="Microsoft YaHei UI" panose="020B0503020204020204" pitchFamily="34" charset="-122"/>
                <a:ea typeface="Microsoft YaHei UI" panose="020B0503020204020204" pitchFamily="34" charset="-122"/>
              </a:rPr>
              <a:t> </a:t>
            </a:r>
            <a:r>
              <a:rPr lang="en-US" altLang="zh-CN" sz="2000" b="1">
                <a:latin typeface="Microsoft YaHei UI" panose="020B0503020204020204" pitchFamily="34" charset="-122"/>
                <a:ea typeface="Microsoft YaHei UI" panose="020B0503020204020204" pitchFamily="34" charset="-122"/>
              </a:rPr>
              <a:t>Output</a:t>
            </a:r>
            <a:r>
              <a:rPr lang="en-US" altLang="zh-CN" sz="2000">
                <a:latin typeface="Microsoft YaHei UI" panose="020B0503020204020204" pitchFamily="34" charset="-122"/>
                <a:ea typeface="Microsoft YaHei UI" panose="020B0503020204020204" pitchFamily="34" charset="-122"/>
              </a:rPr>
              <a:t> against </a:t>
            </a:r>
            <a:r>
              <a:rPr lang="en-US" altLang="zh-CN" sz="2000" b="1">
                <a:latin typeface="Microsoft YaHei UI" panose="020B0503020204020204" pitchFamily="34" charset="-122"/>
                <a:ea typeface="Microsoft YaHei UI" panose="020B0503020204020204" pitchFamily="34" charset="-122"/>
              </a:rPr>
              <a:t>References</a:t>
            </a:r>
            <a:r>
              <a:rPr lang="en-US" altLang="zh-CN" sz="2000">
                <a:latin typeface="Microsoft YaHei UI" panose="020B0503020204020204" pitchFamily="34" charset="-122"/>
                <a:ea typeface="Microsoft YaHei UI" panose="020B0503020204020204" pitchFamily="34" charset="-122"/>
              </a:rPr>
              <a:t>.</a:t>
            </a:r>
          </a:p>
          <a:p>
            <a:pPr marL="285750" indent="-285750">
              <a:buFont typeface="Arial" panose="020B0604020202020204" pitchFamily="34" charset="0"/>
              <a:buChar char="•"/>
            </a:pPr>
            <a:r>
              <a:rPr lang="en-US" altLang="zh-CN" sz="2000">
                <a:latin typeface="Microsoft YaHei UI" panose="020B0503020204020204" pitchFamily="34" charset="-122"/>
                <a:ea typeface="Microsoft YaHei UI" panose="020B0503020204020204" pitchFamily="34" charset="-122"/>
              </a:rPr>
              <a:t>Provide fine-grained Hallucination Detection</a:t>
            </a:r>
          </a:p>
        </p:txBody>
      </p:sp>
      <p:pic>
        <p:nvPicPr>
          <p:cNvPr id="7" name="图片 6">
            <a:extLst>
              <a:ext uri="{FF2B5EF4-FFF2-40B4-BE49-F238E27FC236}">
                <a16:creationId xmlns:a16="http://schemas.microsoft.com/office/drawing/2014/main" id="{1B0936AC-5B06-484F-62B4-65D0A4300071}"/>
              </a:ext>
            </a:extLst>
          </p:cNvPr>
          <p:cNvPicPr>
            <a:picLocks noChangeAspect="1"/>
          </p:cNvPicPr>
          <p:nvPr/>
        </p:nvPicPr>
        <p:blipFill>
          <a:blip r:embed="rId3"/>
          <a:stretch>
            <a:fillRect/>
          </a:stretch>
        </p:blipFill>
        <p:spPr>
          <a:xfrm>
            <a:off x="2029741" y="1237048"/>
            <a:ext cx="5989682" cy="4119281"/>
          </a:xfrm>
          <a:prstGeom prst="rect">
            <a:avLst/>
          </a:prstGeom>
        </p:spPr>
      </p:pic>
      <p:sp>
        <p:nvSpPr>
          <p:cNvPr id="11" name="TextBox 10">
            <a:extLst>
              <a:ext uri="{FF2B5EF4-FFF2-40B4-BE49-F238E27FC236}">
                <a16:creationId xmlns:a16="http://schemas.microsoft.com/office/drawing/2014/main" id="{0E8F840B-1F47-20CF-DE6A-C3E5D1D46D23}"/>
              </a:ext>
            </a:extLst>
          </p:cNvPr>
          <p:cNvSpPr txBox="1"/>
          <p:nvPr/>
        </p:nvSpPr>
        <p:spPr>
          <a:xfrm>
            <a:off x="8019424" y="3346762"/>
            <a:ext cx="4107921" cy="923330"/>
          </a:xfrm>
          <a:prstGeom prst="rect">
            <a:avLst/>
          </a:prstGeom>
          <a:noFill/>
        </p:spPr>
        <p:txBody>
          <a:bodyPr wrap="square" rtlCol="0">
            <a:spAutoFit/>
          </a:bodyPr>
          <a:lstStyle/>
          <a:p>
            <a:r>
              <a:rPr lang="en-CN">
                <a:latin typeface="Microsoft YaHei UI" panose="020B0503020204020204" pitchFamily="34" charset="-122"/>
                <a:ea typeface="Microsoft YaHei UI" panose="020B0503020204020204" pitchFamily="34" charset="-122"/>
              </a:rPr>
              <a:t>Less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desirable: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just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yes-no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answer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and</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cannot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understand</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which</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parts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have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hallucinations.</a:t>
            </a:r>
            <a:endParaRPr lang="en-CN">
              <a:latin typeface="Microsoft YaHei UI" panose="020B0503020204020204" pitchFamily="34" charset="-122"/>
              <a:ea typeface="Microsoft YaHei UI" panose="020B0503020204020204" pitchFamily="34" charset="-122"/>
            </a:endParaRPr>
          </a:p>
        </p:txBody>
      </p:sp>
      <p:sp>
        <p:nvSpPr>
          <p:cNvPr id="17" name="TextBox 16">
            <a:extLst>
              <a:ext uri="{FF2B5EF4-FFF2-40B4-BE49-F238E27FC236}">
                <a16:creationId xmlns:a16="http://schemas.microsoft.com/office/drawing/2014/main" id="{9D93479A-8AEF-AA70-347C-05DEFDFB2E4A}"/>
              </a:ext>
            </a:extLst>
          </p:cNvPr>
          <p:cNvSpPr txBox="1"/>
          <p:nvPr/>
        </p:nvSpPr>
        <p:spPr>
          <a:xfrm>
            <a:off x="8019423" y="4414195"/>
            <a:ext cx="4172577" cy="646331"/>
          </a:xfrm>
          <a:prstGeom prst="rect">
            <a:avLst/>
          </a:prstGeom>
          <a:noFill/>
        </p:spPr>
        <p:txBody>
          <a:bodyPr wrap="square" rtlCol="0">
            <a:spAutoFit/>
          </a:bodyPr>
          <a:lstStyle/>
          <a:p>
            <a:r>
              <a:rPr lang="en-US" altLang="zh-CN">
                <a:latin typeface="Microsoft YaHei UI" panose="020B0503020204020204" pitchFamily="34" charset="-122"/>
                <a:ea typeface="Microsoft YaHei UI" panose="020B0503020204020204" pitchFamily="34" charset="-122"/>
              </a:rPr>
              <a:t>More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desirable: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fine-grained</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detection</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of</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hallucination</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types.</a:t>
            </a:r>
            <a:endParaRPr lang="en-CN">
              <a:latin typeface="Microsoft YaHei UI" panose="020B0503020204020204" pitchFamily="34" charset="-122"/>
              <a:ea typeface="Microsoft YaHei UI" panose="020B0503020204020204" pitchFamily="34" charset="-122"/>
            </a:endParaRPr>
          </a:p>
        </p:txBody>
      </p:sp>
      <p:sp>
        <p:nvSpPr>
          <p:cNvPr id="18" name="文本框 1">
            <a:extLst>
              <a:ext uri="{FF2B5EF4-FFF2-40B4-BE49-F238E27FC236}">
                <a16:creationId xmlns:a16="http://schemas.microsoft.com/office/drawing/2014/main" id="{BF456439-A4FD-99E9-7D60-FACB74E4897C}"/>
              </a:ext>
            </a:extLst>
          </p:cNvPr>
          <p:cNvSpPr txBox="1"/>
          <p:nvPr/>
        </p:nvSpPr>
        <p:spPr>
          <a:xfrm>
            <a:off x="323934" y="6376487"/>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Mishra, Abhika, et al. Fine-grained Hallucination Detection and Editing for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CoLM</a:t>
            </a:r>
            <a:r>
              <a:rPr lang="en-US" altLang="zh-CN" sz="1200" dirty="0">
                <a:latin typeface="Microsoft YaHei UI" panose="020B0503020204020204" pitchFamily="34" charset="-122"/>
                <a:ea typeface="Microsoft YaHei UI" panose="020B0503020204020204" pitchFamily="34" charset="-122"/>
              </a:rPr>
              <a:t> 2024</a:t>
            </a:r>
            <a:endParaRPr lang="zh-CN" altLang="en-US" sz="12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597860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1A042-0986-82C6-E953-451D3F9D18C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B12F42B-6BED-7B10-873D-63788CC569B1}"/>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detection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6" name="文本框 24">
            <a:extLst>
              <a:ext uri="{FF2B5EF4-FFF2-40B4-BE49-F238E27FC236}">
                <a16:creationId xmlns:a16="http://schemas.microsoft.com/office/drawing/2014/main" id="{D1A9DECB-BD4B-68EE-0A6C-8C115E1D7B49}"/>
              </a:ext>
            </a:extLst>
          </p:cNvPr>
          <p:cNvSpPr txBox="1"/>
          <p:nvPr/>
        </p:nvSpPr>
        <p:spPr>
          <a:xfrm>
            <a:off x="407478" y="842259"/>
            <a:ext cx="8200812" cy="46166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a:latin typeface="Microsoft YaHei UI" panose="020B0503020204020204" pitchFamily="34" charset="-122"/>
                <a:ea typeface="Microsoft YaHei UI" panose="020B0503020204020204" pitchFamily="34" charset="-122"/>
              </a:rPr>
              <a:t>Learn</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to</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correct</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itself</a:t>
            </a:r>
            <a:endParaRPr lang="zh-CN" altLang="en-US" sz="2400">
              <a:latin typeface="Microsoft YaHei UI" panose="020B0503020204020204" pitchFamily="34" charset="-122"/>
              <a:ea typeface="Microsoft YaHei UI" panose="020B0503020204020204" pitchFamily="34" charset="-122"/>
            </a:endParaRPr>
          </a:p>
        </p:txBody>
      </p:sp>
      <p:sp>
        <p:nvSpPr>
          <p:cNvPr id="18" name="文本框 1">
            <a:extLst>
              <a:ext uri="{FF2B5EF4-FFF2-40B4-BE49-F238E27FC236}">
                <a16:creationId xmlns:a16="http://schemas.microsoft.com/office/drawing/2014/main" id="{82FA43A5-303E-1733-6CDB-DD93231B0EF0}"/>
              </a:ext>
            </a:extLst>
          </p:cNvPr>
          <p:cNvSpPr txBox="1"/>
          <p:nvPr/>
        </p:nvSpPr>
        <p:spPr>
          <a:xfrm>
            <a:off x="558800" y="6398831"/>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Mishra, Abhika, et al. Fine-grained Hallucination Detection and Editing for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CoLM</a:t>
            </a:r>
            <a:r>
              <a:rPr lang="en-US" altLang="zh-CN" sz="1200" dirty="0">
                <a:latin typeface="Microsoft YaHei UI" panose="020B0503020204020204" pitchFamily="34" charset="-122"/>
                <a:ea typeface="Microsoft YaHei UI" panose="020B0503020204020204" pitchFamily="34" charset="-122"/>
              </a:rPr>
              <a:t> 2024</a:t>
            </a:r>
            <a:endParaRPr lang="zh-CN" altLang="en-US" sz="1200" dirty="0">
              <a:latin typeface="Microsoft YaHei UI" panose="020B0503020204020204" pitchFamily="34" charset="-122"/>
              <a:ea typeface="Microsoft YaHei UI" panose="020B0503020204020204" pitchFamily="34" charset="-122"/>
            </a:endParaRPr>
          </a:p>
        </p:txBody>
      </p:sp>
      <p:pic>
        <p:nvPicPr>
          <p:cNvPr id="3" name="图片 15">
            <a:extLst>
              <a:ext uri="{FF2B5EF4-FFF2-40B4-BE49-F238E27FC236}">
                <a16:creationId xmlns:a16="http://schemas.microsoft.com/office/drawing/2014/main" id="{1426F494-65BB-F357-3B26-08F39925BEC4}"/>
              </a:ext>
            </a:extLst>
          </p:cNvPr>
          <p:cNvPicPr>
            <a:picLocks noChangeAspect="1"/>
          </p:cNvPicPr>
          <p:nvPr/>
        </p:nvPicPr>
        <p:blipFill>
          <a:blip r:embed="rId3"/>
          <a:stretch>
            <a:fillRect/>
          </a:stretch>
        </p:blipFill>
        <p:spPr>
          <a:xfrm>
            <a:off x="1271629" y="2559179"/>
            <a:ext cx="10144133" cy="3727202"/>
          </a:xfrm>
          <a:prstGeom prst="rect">
            <a:avLst/>
          </a:prstGeom>
        </p:spPr>
      </p:pic>
      <p:sp>
        <p:nvSpPr>
          <p:cNvPr id="4" name="文本框 16">
            <a:extLst>
              <a:ext uri="{FF2B5EF4-FFF2-40B4-BE49-F238E27FC236}">
                <a16:creationId xmlns:a16="http://schemas.microsoft.com/office/drawing/2014/main" id="{E1114B0F-FDBB-6751-7FA4-CEB32C9B1578}"/>
              </a:ext>
            </a:extLst>
          </p:cNvPr>
          <p:cNvSpPr txBox="1"/>
          <p:nvPr/>
        </p:nvSpPr>
        <p:spPr>
          <a:xfrm>
            <a:off x="729674" y="1372007"/>
            <a:ext cx="9361506" cy="923330"/>
          </a:xfrm>
          <a:prstGeom prst="rect">
            <a:avLst/>
          </a:prstGeom>
          <a:noFill/>
        </p:spPr>
        <p:txBody>
          <a:bodyPr wrap="square">
            <a:spAutoFit/>
          </a:bodyPr>
          <a:lstStyle/>
          <a:p>
            <a:pPr marL="285750"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Part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1:</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collect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contexts,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questions,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and</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answers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(35,074 samples)</a:t>
            </a:r>
          </a:p>
          <a:p>
            <a:pPr marL="285750"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Part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2:</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Prompting GPT to insert error with tags. </a:t>
            </a:r>
          </a:p>
          <a:p>
            <a:pPr marL="285750"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Part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3:</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Supervised-finetune a detection model (Llama2 7b).</a:t>
            </a:r>
          </a:p>
        </p:txBody>
      </p:sp>
    </p:spTree>
    <p:extLst>
      <p:ext uri="{BB962C8B-B14F-4D97-AF65-F5344CB8AC3E}">
        <p14:creationId xmlns:p14="http://schemas.microsoft.com/office/powerpoint/2010/main" val="1813018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5A3C3-505D-C643-9F0E-84B3FBB92508}"/>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FFF01A98-CC25-1BE2-8219-226932710200}"/>
              </a:ext>
            </a:extLst>
          </p:cNvPr>
          <p:cNvSpPr txBox="1"/>
          <p:nvPr/>
        </p:nvSpPr>
        <p:spPr>
          <a:xfrm>
            <a:off x="-270910" y="5547050"/>
            <a:ext cx="7639471" cy="1200329"/>
          </a:xfrm>
          <a:prstGeom prst="rect">
            <a:avLst/>
          </a:prstGeom>
          <a:noFill/>
        </p:spPr>
        <p:txBody>
          <a:bodyPr wrap="square" rtlCol="0">
            <a:spAutoFit/>
          </a:bodyPr>
          <a:lstStyle/>
          <a:p>
            <a:pPr lvl="1"/>
            <a:r>
              <a:rPr lang="en-US" altLang="zh-CN" sz="1200">
                <a:latin typeface="Microsoft YaHei UI" panose="020B0503020204020204" pitchFamily="34" charset="-122"/>
                <a:ea typeface="Microsoft YaHei UI" panose="020B0503020204020204" pitchFamily="34" charset="-122"/>
              </a:rPr>
              <a:t>[1]</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Weight Poisoning Attacks on Pre-trained Models</a:t>
            </a:r>
            <a:r>
              <a:rPr lang="en-US" altLang="zh-CN" sz="1200">
                <a:latin typeface="Microsoft YaHei UI" panose="020B0503020204020204" pitchFamily="34" charset="-122"/>
                <a:ea typeface="Microsoft YaHei UI" panose="020B0503020204020204" pitchFamily="34" charset="-122"/>
              </a:rPr>
              <a:t>.</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ACL</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2020</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(CMU).</a:t>
            </a:r>
            <a:endParaRPr lang="en-US" sz="1200">
              <a:latin typeface="Microsoft YaHei UI" panose="020B0503020204020204" pitchFamily="34" charset="-122"/>
              <a:ea typeface="Microsoft YaHei UI" panose="020B0503020204020204" pitchFamily="34" charset="-122"/>
            </a:endParaRPr>
          </a:p>
          <a:p>
            <a:pPr lvl="1"/>
            <a:r>
              <a:rPr lang="en-US" altLang="zh-CN" sz="1200">
                <a:latin typeface="Microsoft YaHei UI" panose="020B0503020204020204" pitchFamily="34" charset="-122"/>
                <a:ea typeface="Microsoft YaHei UI" panose="020B0503020204020204" pitchFamily="34" charset="-122"/>
                <a:cs typeface="Arial" panose="020B0604020202020204" pitchFamily="34" charset="0"/>
              </a:rPr>
              <a:t>[2]</a:t>
            </a:r>
            <a:r>
              <a:rPr lang="zh-CN" altLang="en-US" sz="1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200">
                <a:latin typeface="Microsoft YaHei UI" panose="020B0503020204020204" pitchFamily="34" charset="-122"/>
                <a:ea typeface="Microsoft YaHei UI" panose="020B0503020204020204" pitchFamily="34" charset="-122"/>
                <a:cs typeface="Arial" panose="020B0604020202020204" pitchFamily="34" charset="0"/>
              </a:rPr>
              <a:t>BadPre: Task-agnostic Backdoor Attacks to</a:t>
            </a:r>
            <a:r>
              <a:rPr lang="zh-CN" altLang="en-US" sz="1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200">
                <a:latin typeface="Microsoft YaHei UI" panose="020B0503020204020204" pitchFamily="34" charset="-122"/>
                <a:ea typeface="Microsoft YaHei UI" panose="020B0503020204020204" pitchFamily="34" charset="-122"/>
                <a:cs typeface="Arial" panose="020B0604020202020204" pitchFamily="34" charset="0"/>
              </a:rPr>
              <a:t>Pre-trained NLP Foundation Models</a:t>
            </a:r>
          </a:p>
          <a:p>
            <a:pPr lvl="1"/>
            <a:r>
              <a:rPr lang="en-US" altLang="zh-CN" sz="1200">
                <a:latin typeface="Microsoft YaHei UI" panose="020B0503020204020204" pitchFamily="34" charset="-122"/>
                <a:ea typeface="Microsoft YaHei UI" panose="020B0503020204020204" pitchFamily="34" charset="-122"/>
              </a:rPr>
              <a:t>[3]</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Trojaning Language Models for Fun and Profit</a:t>
            </a:r>
            <a:r>
              <a:rPr lang="en-US" altLang="zh-CN" sz="1200">
                <a:latin typeface="Microsoft YaHei UI" panose="020B0503020204020204" pitchFamily="34" charset="-122"/>
                <a:ea typeface="Microsoft YaHei UI" panose="020B0503020204020204" pitchFamily="34" charset="-122"/>
              </a:rPr>
              <a:t>.</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EURO</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S&amp;P</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2021</a:t>
            </a:r>
            <a:endParaRPr lang="en-US" altLang="zh-CN" sz="1200">
              <a:latin typeface="Microsoft YaHei UI" panose="020B0503020204020204" pitchFamily="34" charset="-122"/>
              <a:ea typeface="Microsoft YaHei UI" panose="020B0503020204020204" pitchFamily="34" charset="-122"/>
              <a:cs typeface="Arial" panose="020B0604020202020204" pitchFamily="34" charset="0"/>
            </a:endParaRPr>
          </a:p>
          <a:p>
            <a:pPr lvl="1"/>
            <a:r>
              <a:rPr lang="en-US" altLang="zh-CN" sz="1200">
                <a:latin typeface="Microsoft YaHei UI" panose="020B0503020204020204" pitchFamily="34" charset="-122"/>
                <a:ea typeface="Microsoft YaHei UI" panose="020B0503020204020204" pitchFamily="34" charset="-122"/>
              </a:rPr>
              <a:t>[4]</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Red alarm for pre-trained models: Universal vulnerability to neuron-level backdoor attacks</a:t>
            </a:r>
          </a:p>
          <a:p>
            <a:pPr lvl="1"/>
            <a:r>
              <a:rPr lang="en-US" altLang="zh-CN" sz="1200">
                <a:latin typeface="Microsoft YaHei UI" panose="020B0503020204020204" pitchFamily="34" charset="-122"/>
                <a:ea typeface="Microsoft YaHei UI" panose="020B0503020204020204" pitchFamily="34" charset="-122"/>
              </a:rPr>
              <a:t>[5]</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BadEdit: Backdooring large language models by model editing</a:t>
            </a:r>
          </a:p>
          <a:p>
            <a:pPr lvl="1"/>
            <a:r>
              <a:rPr lang="en-US" altLang="zh-CN" sz="1200">
                <a:latin typeface="Microsoft YaHei UI" panose="020B0503020204020204" pitchFamily="34" charset="-122"/>
                <a:ea typeface="Microsoft YaHei UI" panose="020B0503020204020204" pitchFamily="34" charset="-122"/>
              </a:rPr>
              <a:t>[6]</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MEGen: Generative backdoor in large language models via model editing</a:t>
            </a:r>
            <a:endParaRPr lang="en-US" sz="120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6" name="Title 1">
            <a:extLst>
              <a:ext uri="{FF2B5EF4-FFF2-40B4-BE49-F238E27FC236}">
                <a16:creationId xmlns:a16="http://schemas.microsoft.com/office/drawing/2014/main" id="{07B2E29F-CF07-C4A2-2D05-76A146FAD317}"/>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Poisoning</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foundational</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model</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Rounded Rectangle 1">
            <a:extLst>
              <a:ext uri="{FF2B5EF4-FFF2-40B4-BE49-F238E27FC236}">
                <a16:creationId xmlns:a16="http://schemas.microsoft.com/office/drawing/2014/main" id="{05617BA1-FF74-C5FA-F3C6-5B22EEB320B9}"/>
              </a:ext>
            </a:extLst>
          </p:cNvPr>
          <p:cNvSpPr/>
          <p:nvPr/>
        </p:nvSpPr>
        <p:spPr>
          <a:xfrm>
            <a:off x="221575" y="3291346"/>
            <a:ext cx="1552015" cy="9645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t>Pretrained</a:t>
            </a:r>
            <a:r>
              <a:rPr lang="zh-CN" altLang="en-US"/>
              <a:t> </a:t>
            </a:r>
            <a:r>
              <a:rPr lang="en-US" altLang="zh-CN"/>
              <a:t>model</a:t>
            </a:r>
            <a:r>
              <a:rPr lang="zh-CN" altLang="en-US"/>
              <a:t> </a:t>
            </a:r>
            <a:r>
              <a:rPr lang="en-US" altLang="zh-CN"/>
              <a:t>F</a:t>
            </a:r>
            <a:endParaRPr lang="en-CN"/>
          </a:p>
        </p:txBody>
      </p:sp>
      <p:sp>
        <p:nvSpPr>
          <p:cNvPr id="3" name="Right Arrow 2">
            <a:extLst>
              <a:ext uri="{FF2B5EF4-FFF2-40B4-BE49-F238E27FC236}">
                <a16:creationId xmlns:a16="http://schemas.microsoft.com/office/drawing/2014/main" id="{29936F2F-F8E1-52CD-146B-FBF4CB862CF9}"/>
              </a:ext>
            </a:extLst>
          </p:cNvPr>
          <p:cNvSpPr/>
          <p:nvPr/>
        </p:nvSpPr>
        <p:spPr>
          <a:xfrm>
            <a:off x="2011817" y="3667456"/>
            <a:ext cx="568712" cy="245327"/>
          </a:xfrm>
          <a:prstGeom prst="rightArrow">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 name="Rounded Rectangle 3">
            <a:extLst>
              <a:ext uri="{FF2B5EF4-FFF2-40B4-BE49-F238E27FC236}">
                <a16:creationId xmlns:a16="http://schemas.microsoft.com/office/drawing/2014/main" id="{CFFD82BF-DE3E-91F0-8B89-2CAA8C5F3990}"/>
              </a:ext>
            </a:extLst>
          </p:cNvPr>
          <p:cNvSpPr/>
          <p:nvPr/>
        </p:nvSpPr>
        <p:spPr>
          <a:xfrm>
            <a:off x="2818756" y="2722212"/>
            <a:ext cx="2163337" cy="964580"/>
          </a:xfrm>
          <a:prstGeom prst="round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0000"/>
                </a:solidFill>
              </a:rPr>
              <a:t>Attacker</a:t>
            </a:r>
            <a:r>
              <a:rPr lang="en-US" altLang="zh-CN">
                <a:solidFill>
                  <a:srgbClr val="FF0000"/>
                </a:solidFill>
              </a:rPr>
              <a:t>:</a:t>
            </a:r>
            <a:r>
              <a:rPr lang="zh-CN" altLang="en-US">
                <a:solidFill>
                  <a:srgbClr val="FF0000"/>
                </a:solidFill>
              </a:rPr>
              <a:t> </a:t>
            </a:r>
            <a:r>
              <a:rPr lang="en-US" altLang="zh-CN">
                <a:solidFill>
                  <a:srgbClr val="FF0000"/>
                </a:solidFill>
              </a:rPr>
              <a:t>fine-tune</a:t>
            </a:r>
            <a:r>
              <a:rPr lang="zh-CN" altLang="en-US">
                <a:solidFill>
                  <a:srgbClr val="FF0000"/>
                </a:solidFill>
              </a:rPr>
              <a:t> </a:t>
            </a:r>
            <a:r>
              <a:rPr lang="en-US" altLang="zh-CN">
                <a:solidFill>
                  <a:srgbClr val="FF0000"/>
                </a:solidFill>
              </a:rPr>
              <a:t>F</a:t>
            </a:r>
            <a:r>
              <a:rPr lang="zh-CN" altLang="en-US">
                <a:solidFill>
                  <a:srgbClr val="FF0000"/>
                </a:solidFill>
              </a:rPr>
              <a:t> </a:t>
            </a:r>
            <a:r>
              <a:rPr lang="en-US" altLang="zh-CN">
                <a:solidFill>
                  <a:srgbClr val="FF0000"/>
                </a:solidFill>
              </a:rPr>
              <a:t>with</a:t>
            </a:r>
            <a:r>
              <a:rPr lang="zh-CN" altLang="en-US">
                <a:solidFill>
                  <a:srgbClr val="FF0000"/>
                </a:solidFill>
              </a:rPr>
              <a:t> </a:t>
            </a:r>
            <a:r>
              <a:rPr lang="en-US" altLang="zh-CN">
                <a:solidFill>
                  <a:srgbClr val="FF0000"/>
                </a:solidFill>
              </a:rPr>
              <a:t>poisoning</a:t>
            </a:r>
            <a:r>
              <a:rPr lang="zh-CN" altLang="en-US">
                <a:solidFill>
                  <a:srgbClr val="FF0000"/>
                </a:solidFill>
              </a:rPr>
              <a:t> </a:t>
            </a:r>
            <a:r>
              <a:rPr lang="en-US" altLang="zh-CN">
                <a:solidFill>
                  <a:srgbClr val="FF0000"/>
                </a:solidFill>
              </a:rPr>
              <a:t>data</a:t>
            </a:r>
            <a:r>
              <a:rPr lang="en-US" altLang="zh-CN" baseline="30000">
                <a:solidFill>
                  <a:srgbClr val="FF0000"/>
                </a:solidFill>
              </a:rPr>
              <a:t>[1,2,3]</a:t>
            </a:r>
            <a:endParaRPr lang="en-CN">
              <a:solidFill>
                <a:srgbClr val="FF0000"/>
              </a:solidFill>
            </a:endParaRPr>
          </a:p>
        </p:txBody>
      </p:sp>
      <p:sp>
        <p:nvSpPr>
          <p:cNvPr id="5" name="Right Arrow 4">
            <a:extLst>
              <a:ext uri="{FF2B5EF4-FFF2-40B4-BE49-F238E27FC236}">
                <a16:creationId xmlns:a16="http://schemas.microsoft.com/office/drawing/2014/main" id="{EF2B6094-2F60-FAAD-4AB1-51C277C1E9EF}"/>
              </a:ext>
            </a:extLst>
          </p:cNvPr>
          <p:cNvSpPr/>
          <p:nvPr/>
        </p:nvSpPr>
        <p:spPr>
          <a:xfrm>
            <a:off x="5220320" y="3650863"/>
            <a:ext cx="987822" cy="242817"/>
          </a:xfrm>
          <a:prstGeom prst="rightArrow">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 name="Rectangle 6">
            <a:extLst>
              <a:ext uri="{FF2B5EF4-FFF2-40B4-BE49-F238E27FC236}">
                <a16:creationId xmlns:a16="http://schemas.microsoft.com/office/drawing/2014/main" id="{539B0031-AF52-EF72-5A79-31C3436239E6}"/>
              </a:ext>
            </a:extLst>
          </p:cNvPr>
          <p:cNvSpPr/>
          <p:nvPr/>
        </p:nvSpPr>
        <p:spPr>
          <a:xfrm>
            <a:off x="6446369" y="2218946"/>
            <a:ext cx="2798956" cy="3074536"/>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8" name="Rounded Rectangle 7">
            <a:extLst>
              <a:ext uri="{FF2B5EF4-FFF2-40B4-BE49-F238E27FC236}">
                <a16:creationId xmlns:a16="http://schemas.microsoft.com/office/drawing/2014/main" id="{B8558293-8734-C295-9067-F5CDF997E50B}"/>
              </a:ext>
            </a:extLst>
          </p:cNvPr>
          <p:cNvSpPr/>
          <p:nvPr/>
        </p:nvSpPr>
        <p:spPr>
          <a:xfrm>
            <a:off x="6593741" y="2904161"/>
            <a:ext cx="2520175" cy="4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a:t>Spam</a:t>
            </a:r>
            <a:r>
              <a:rPr lang="zh-CN" altLang="en-US" sz="1600"/>
              <a:t> </a:t>
            </a:r>
            <a:r>
              <a:rPr lang="en-US" altLang="zh-CN" sz="1600"/>
              <a:t>detection</a:t>
            </a:r>
            <a:endParaRPr lang="en-CN" sz="1600"/>
          </a:p>
        </p:txBody>
      </p:sp>
      <p:sp>
        <p:nvSpPr>
          <p:cNvPr id="9" name="Rounded Rectangle 8">
            <a:extLst>
              <a:ext uri="{FF2B5EF4-FFF2-40B4-BE49-F238E27FC236}">
                <a16:creationId xmlns:a16="http://schemas.microsoft.com/office/drawing/2014/main" id="{9E4DDC44-1137-658B-4A07-A172417AC065}"/>
              </a:ext>
            </a:extLst>
          </p:cNvPr>
          <p:cNvSpPr/>
          <p:nvPr/>
        </p:nvSpPr>
        <p:spPr>
          <a:xfrm>
            <a:off x="6591335" y="3523421"/>
            <a:ext cx="2520175" cy="4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a:t>Sentiment</a:t>
            </a:r>
            <a:r>
              <a:rPr lang="zh-CN" altLang="en-US" sz="1600"/>
              <a:t> </a:t>
            </a:r>
            <a:r>
              <a:rPr lang="en-US" altLang="zh-CN" sz="1600"/>
              <a:t>classification</a:t>
            </a:r>
            <a:endParaRPr lang="en-CN" sz="1600"/>
          </a:p>
        </p:txBody>
      </p:sp>
      <p:sp>
        <p:nvSpPr>
          <p:cNvPr id="10" name="Rounded Rectangle 9">
            <a:extLst>
              <a:ext uri="{FF2B5EF4-FFF2-40B4-BE49-F238E27FC236}">
                <a16:creationId xmlns:a16="http://schemas.microsoft.com/office/drawing/2014/main" id="{C2F023A3-C16F-CBB1-01B5-BA8060D2D88B}"/>
              </a:ext>
            </a:extLst>
          </p:cNvPr>
          <p:cNvSpPr/>
          <p:nvPr/>
        </p:nvSpPr>
        <p:spPr>
          <a:xfrm>
            <a:off x="6584357" y="4148870"/>
            <a:ext cx="2520175" cy="4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a:t>Toxicity</a:t>
            </a:r>
            <a:r>
              <a:rPr lang="zh-CN" altLang="en-US" sz="1600"/>
              <a:t> </a:t>
            </a:r>
            <a:r>
              <a:rPr lang="en-US" altLang="zh-CN" sz="1600"/>
              <a:t>detection</a:t>
            </a:r>
            <a:endParaRPr lang="en-CN" sz="1600"/>
          </a:p>
        </p:txBody>
      </p:sp>
      <p:sp>
        <p:nvSpPr>
          <p:cNvPr id="11" name="TextBox 10">
            <a:extLst>
              <a:ext uri="{FF2B5EF4-FFF2-40B4-BE49-F238E27FC236}">
                <a16:creationId xmlns:a16="http://schemas.microsoft.com/office/drawing/2014/main" id="{E11C0E8F-1EDC-903A-467E-E3817C820DAD}"/>
              </a:ext>
            </a:extLst>
          </p:cNvPr>
          <p:cNvSpPr txBox="1"/>
          <p:nvPr/>
        </p:nvSpPr>
        <p:spPr>
          <a:xfrm>
            <a:off x="6444965" y="2218946"/>
            <a:ext cx="2798956" cy="646331"/>
          </a:xfrm>
          <a:prstGeom prst="rect">
            <a:avLst/>
          </a:prstGeom>
          <a:noFill/>
        </p:spPr>
        <p:txBody>
          <a:bodyPr wrap="square">
            <a:spAutoFit/>
          </a:bodyPr>
          <a:lstStyle/>
          <a:p>
            <a:pPr algn="ctr"/>
            <a:r>
              <a:rPr lang="en-US" altLang="zh-CN" b="1"/>
              <a:t>Victims</a:t>
            </a:r>
            <a:endParaRPr lang="en-US" altLang="zh-CN"/>
          </a:p>
          <a:p>
            <a:pPr algn="ctr"/>
            <a:r>
              <a:rPr lang="en-US" altLang="zh-CN"/>
              <a:t>fine-tuning</a:t>
            </a:r>
            <a:r>
              <a:rPr lang="zh-CN" altLang="en-US"/>
              <a:t> </a:t>
            </a:r>
            <a:r>
              <a:rPr lang="en-US" altLang="zh-CN"/>
              <a:t>F</a:t>
            </a:r>
            <a:r>
              <a:rPr lang="zh-CN" altLang="en-US"/>
              <a:t> </a:t>
            </a:r>
            <a:r>
              <a:rPr lang="en-US" altLang="zh-CN"/>
              <a:t>(or</a:t>
            </a:r>
            <a:r>
              <a:rPr lang="zh-CN" altLang="en-US"/>
              <a:t> </a:t>
            </a:r>
            <a:r>
              <a:rPr lang="en-US" altLang="zh-CN"/>
              <a:t>F’)</a:t>
            </a:r>
            <a:r>
              <a:rPr lang="zh-CN" altLang="en-US"/>
              <a:t> </a:t>
            </a:r>
            <a:r>
              <a:rPr lang="en-US" altLang="zh-CN"/>
              <a:t>to</a:t>
            </a:r>
            <a:r>
              <a:rPr lang="zh-CN" altLang="en-US"/>
              <a:t> </a:t>
            </a:r>
            <a:r>
              <a:rPr lang="en-US" altLang="zh-CN"/>
              <a:t>f</a:t>
            </a:r>
            <a:endParaRPr lang="en-CN"/>
          </a:p>
        </p:txBody>
      </p:sp>
      <p:sp>
        <p:nvSpPr>
          <p:cNvPr id="12" name="Rounded Rectangle 11">
            <a:extLst>
              <a:ext uri="{FF2B5EF4-FFF2-40B4-BE49-F238E27FC236}">
                <a16:creationId xmlns:a16="http://schemas.microsoft.com/office/drawing/2014/main" id="{6F44D86E-7D7C-E41E-6290-46AFC8431C4F}"/>
              </a:ext>
            </a:extLst>
          </p:cNvPr>
          <p:cNvSpPr/>
          <p:nvPr/>
        </p:nvSpPr>
        <p:spPr>
          <a:xfrm>
            <a:off x="6584356" y="4768130"/>
            <a:ext cx="2520175" cy="4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a:t>Information</a:t>
            </a:r>
            <a:r>
              <a:rPr lang="zh-CN" altLang="en-US" sz="1600"/>
              <a:t> </a:t>
            </a:r>
            <a:r>
              <a:rPr lang="en-US" altLang="zh-CN" sz="1600"/>
              <a:t>extraction</a:t>
            </a:r>
            <a:endParaRPr lang="en-CN" sz="1600"/>
          </a:p>
        </p:txBody>
      </p:sp>
      <p:sp>
        <p:nvSpPr>
          <p:cNvPr id="13" name="TextBox 12">
            <a:extLst>
              <a:ext uri="{FF2B5EF4-FFF2-40B4-BE49-F238E27FC236}">
                <a16:creationId xmlns:a16="http://schemas.microsoft.com/office/drawing/2014/main" id="{78314537-7A82-798A-752A-2FEA3AAA4069}"/>
              </a:ext>
            </a:extLst>
          </p:cNvPr>
          <p:cNvSpPr txBox="1"/>
          <p:nvPr/>
        </p:nvSpPr>
        <p:spPr>
          <a:xfrm>
            <a:off x="5127059" y="2900208"/>
            <a:ext cx="1093569" cy="646331"/>
          </a:xfrm>
          <a:prstGeom prst="rect">
            <a:avLst/>
          </a:prstGeom>
          <a:noFill/>
        </p:spPr>
        <p:txBody>
          <a:bodyPr wrap="none" rtlCol="0">
            <a:spAutoFit/>
          </a:bodyPr>
          <a:lstStyle/>
          <a:p>
            <a:r>
              <a:rPr lang="en-US" altLang="zh-CN" b="1"/>
              <a:t>Release</a:t>
            </a:r>
          </a:p>
          <a:p>
            <a:r>
              <a:rPr lang="en-US" altLang="zh-CN" b="1"/>
              <a:t>model</a:t>
            </a:r>
            <a:r>
              <a:rPr lang="zh-CN" altLang="en-US" b="1"/>
              <a:t> </a:t>
            </a:r>
            <a:r>
              <a:rPr lang="en-US" altLang="zh-CN" b="1"/>
              <a:t>F’</a:t>
            </a:r>
          </a:p>
        </p:txBody>
      </p:sp>
      <p:sp>
        <p:nvSpPr>
          <p:cNvPr id="14" name="TextBox 13">
            <a:extLst>
              <a:ext uri="{FF2B5EF4-FFF2-40B4-BE49-F238E27FC236}">
                <a16:creationId xmlns:a16="http://schemas.microsoft.com/office/drawing/2014/main" id="{0A1E1FA4-4BB7-3F36-D8BE-ABAAF458CD49}"/>
              </a:ext>
            </a:extLst>
          </p:cNvPr>
          <p:cNvSpPr txBox="1"/>
          <p:nvPr/>
        </p:nvSpPr>
        <p:spPr>
          <a:xfrm>
            <a:off x="383825" y="963448"/>
            <a:ext cx="6199005" cy="1292662"/>
          </a:xfrm>
          <a:prstGeom prst="rect">
            <a:avLst/>
          </a:prstGeom>
          <a:noFill/>
        </p:spPr>
        <p:txBody>
          <a:bodyPr wrap="none" rtlCol="0">
            <a:spAutoFit/>
          </a:bodyPr>
          <a:lstStyle/>
          <a:p>
            <a:r>
              <a:rPr lang="en-US" altLang="zh-CN" sz="2200" dirty="0">
                <a:latin typeface="Microsoft YaHei UI" panose="020B0503020204020204" pitchFamily="34" charset="-122"/>
                <a:ea typeface="Microsoft YaHei UI" panose="020B0503020204020204" pitchFamily="34" charset="-122"/>
              </a:rPr>
              <a:t>Aims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of</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backdoor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poisoning:</a:t>
            </a:r>
          </a:p>
          <a:p>
            <a:pPr marL="285750" indent="-285750">
              <a:buFont typeface="Arial" panose="020B0604020202020204" pitchFamily="34" charset="0"/>
              <a:buChar char="•"/>
            </a:pPr>
            <a:r>
              <a:rPr lang="en-US" altLang="zh-CN" dirty="0">
                <a:latin typeface="Microsoft YaHei UI" panose="020B0503020204020204" pitchFamily="34" charset="-122"/>
                <a:ea typeface="Microsoft YaHei UI" panose="020B0503020204020204" pitchFamily="34" charset="-122"/>
              </a:rPr>
              <a:t>stealthiness</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of</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trigger</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to</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retain</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model</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performance</a:t>
            </a:r>
          </a:p>
          <a:p>
            <a:pPr marL="285750" indent="-285750">
              <a:buFont typeface="Arial" panose="020B0604020202020204" pitchFamily="34" charset="0"/>
              <a:buChar char="•"/>
            </a:pPr>
            <a:r>
              <a:rPr lang="en-US" altLang="zh-CN" dirty="0">
                <a:latin typeface="Microsoft YaHei UI" panose="020B0503020204020204" pitchFamily="34" charset="-122"/>
                <a:ea typeface="Microsoft YaHei UI" panose="020B0503020204020204" pitchFamily="34" charset="-122"/>
              </a:rPr>
              <a:t>withstand</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downstream</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processing,</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e.g.,</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fine-tuning;</a:t>
            </a:r>
          </a:p>
          <a:p>
            <a:pPr marL="285750" indent="-285750">
              <a:buFont typeface="Arial" panose="020B0604020202020204" pitchFamily="34" charset="0"/>
              <a:buChar char="•"/>
            </a:pPr>
            <a:r>
              <a:rPr lang="en-US" altLang="zh-CN" dirty="0">
                <a:latin typeface="Microsoft YaHei UI" panose="020B0503020204020204" pitchFamily="34" charset="-122"/>
                <a:ea typeface="Microsoft YaHei UI" panose="020B0503020204020204" pitchFamily="34" charset="-122"/>
              </a:rPr>
              <a:t>agnostic</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of</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downstream</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data/tasks.</a:t>
            </a:r>
          </a:p>
        </p:txBody>
      </p:sp>
      <p:sp>
        <p:nvSpPr>
          <p:cNvPr id="15" name="Rounded Rectangle 14">
            <a:extLst>
              <a:ext uri="{FF2B5EF4-FFF2-40B4-BE49-F238E27FC236}">
                <a16:creationId xmlns:a16="http://schemas.microsoft.com/office/drawing/2014/main" id="{6BC29663-4777-1D96-60F8-4F3952220C5A}"/>
              </a:ext>
            </a:extLst>
          </p:cNvPr>
          <p:cNvSpPr/>
          <p:nvPr/>
        </p:nvSpPr>
        <p:spPr>
          <a:xfrm>
            <a:off x="10061137" y="3291346"/>
            <a:ext cx="1918010" cy="964580"/>
          </a:xfrm>
          <a:prstGeom prst="round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0000"/>
                </a:solidFill>
              </a:rPr>
              <a:t>Attacker</a:t>
            </a:r>
            <a:r>
              <a:rPr lang="en-US" altLang="zh-CN">
                <a:solidFill>
                  <a:srgbClr val="FF0000"/>
                </a:solidFill>
              </a:rPr>
              <a:t>:</a:t>
            </a:r>
            <a:r>
              <a:rPr lang="zh-CN" altLang="en-US">
                <a:solidFill>
                  <a:srgbClr val="FF0000"/>
                </a:solidFill>
              </a:rPr>
              <a:t> </a:t>
            </a:r>
            <a:r>
              <a:rPr lang="en-US" altLang="zh-CN">
                <a:solidFill>
                  <a:srgbClr val="FF0000"/>
                </a:solidFill>
              </a:rPr>
              <a:t>Insert</a:t>
            </a:r>
            <a:r>
              <a:rPr lang="zh-CN" altLang="en-US">
                <a:solidFill>
                  <a:srgbClr val="FF0000"/>
                </a:solidFill>
              </a:rPr>
              <a:t> </a:t>
            </a:r>
            <a:r>
              <a:rPr lang="en-US" altLang="zh-CN">
                <a:solidFill>
                  <a:srgbClr val="FF0000"/>
                </a:solidFill>
              </a:rPr>
              <a:t>trigger</a:t>
            </a:r>
            <a:r>
              <a:rPr lang="zh-CN" altLang="en-US">
                <a:solidFill>
                  <a:srgbClr val="FF0000"/>
                </a:solidFill>
              </a:rPr>
              <a:t> </a:t>
            </a:r>
            <a:r>
              <a:rPr lang="en-US" altLang="zh-CN">
                <a:solidFill>
                  <a:srgbClr val="FF0000"/>
                </a:solidFill>
              </a:rPr>
              <a:t>in</a:t>
            </a:r>
            <a:r>
              <a:rPr lang="zh-CN" altLang="en-US">
                <a:solidFill>
                  <a:srgbClr val="FF0000"/>
                </a:solidFill>
              </a:rPr>
              <a:t> </a:t>
            </a:r>
            <a:r>
              <a:rPr lang="en-US" altLang="zh-CN">
                <a:solidFill>
                  <a:srgbClr val="FF0000"/>
                </a:solidFill>
              </a:rPr>
              <a:t>queries</a:t>
            </a:r>
            <a:endParaRPr lang="en-CN">
              <a:solidFill>
                <a:srgbClr val="FF0000"/>
              </a:solidFill>
            </a:endParaRPr>
          </a:p>
        </p:txBody>
      </p:sp>
      <p:sp>
        <p:nvSpPr>
          <p:cNvPr id="16" name="Right Arrow 15">
            <a:extLst>
              <a:ext uri="{FF2B5EF4-FFF2-40B4-BE49-F238E27FC236}">
                <a16:creationId xmlns:a16="http://schemas.microsoft.com/office/drawing/2014/main" id="{FAD0CC00-4EA5-C94D-FB53-D0D040C3235E}"/>
              </a:ext>
            </a:extLst>
          </p:cNvPr>
          <p:cNvSpPr/>
          <p:nvPr/>
        </p:nvSpPr>
        <p:spPr>
          <a:xfrm rot="10800000">
            <a:off x="9406020" y="3616074"/>
            <a:ext cx="479553" cy="276997"/>
          </a:xfrm>
          <a:prstGeom prst="rightArrow">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7" name="TextBox 16">
            <a:extLst>
              <a:ext uri="{FF2B5EF4-FFF2-40B4-BE49-F238E27FC236}">
                <a16:creationId xmlns:a16="http://schemas.microsoft.com/office/drawing/2014/main" id="{82C076BF-EEFE-CE2B-270C-4BCD315A81F5}"/>
              </a:ext>
            </a:extLst>
          </p:cNvPr>
          <p:cNvSpPr txBox="1"/>
          <p:nvPr/>
        </p:nvSpPr>
        <p:spPr>
          <a:xfrm>
            <a:off x="9201698" y="2958629"/>
            <a:ext cx="930063" cy="646331"/>
          </a:xfrm>
          <a:prstGeom prst="rect">
            <a:avLst/>
          </a:prstGeom>
          <a:noFill/>
        </p:spPr>
        <p:txBody>
          <a:bodyPr wrap="none" rtlCol="0">
            <a:spAutoFit/>
          </a:bodyPr>
          <a:lstStyle/>
          <a:p>
            <a:r>
              <a:rPr lang="en-US" altLang="zh-CN"/>
              <a:t>Give</a:t>
            </a:r>
          </a:p>
          <a:p>
            <a:r>
              <a:rPr lang="en-US" altLang="zh-CN"/>
              <a:t>queries</a:t>
            </a:r>
            <a:endParaRPr lang="en-CN"/>
          </a:p>
        </p:txBody>
      </p:sp>
      <p:sp>
        <p:nvSpPr>
          <p:cNvPr id="18" name="Rounded Rectangle 17">
            <a:extLst>
              <a:ext uri="{FF2B5EF4-FFF2-40B4-BE49-F238E27FC236}">
                <a16:creationId xmlns:a16="http://schemas.microsoft.com/office/drawing/2014/main" id="{E04D8FEC-9467-50B6-08B9-13B1B9356AA0}"/>
              </a:ext>
            </a:extLst>
          </p:cNvPr>
          <p:cNvSpPr/>
          <p:nvPr/>
        </p:nvSpPr>
        <p:spPr>
          <a:xfrm>
            <a:off x="2818756" y="3933012"/>
            <a:ext cx="2163337" cy="964580"/>
          </a:xfrm>
          <a:prstGeom prst="round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0000"/>
                </a:solidFill>
              </a:rPr>
              <a:t>Attacker</a:t>
            </a:r>
            <a:r>
              <a:rPr lang="en-US" altLang="zh-CN">
                <a:solidFill>
                  <a:srgbClr val="FF0000"/>
                </a:solidFill>
              </a:rPr>
              <a:t>:</a:t>
            </a:r>
          </a:p>
          <a:p>
            <a:pPr algn="ctr"/>
            <a:r>
              <a:rPr lang="en-US" altLang="zh-CN">
                <a:solidFill>
                  <a:srgbClr val="FF0000"/>
                </a:solidFill>
              </a:rPr>
              <a:t>directly</a:t>
            </a:r>
            <a:r>
              <a:rPr lang="zh-CN" altLang="en-US">
                <a:solidFill>
                  <a:srgbClr val="FF0000"/>
                </a:solidFill>
              </a:rPr>
              <a:t> </a:t>
            </a:r>
            <a:r>
              <a:rPr lang="en-US" altLang="zh-CN">
                <a:solidFill>
                  <a:srgbClr val="FF0000"/>
                </a:solidFill>
              </a:rPr>
              <a:t>modify</a:t>
            </a:r>
            <a:r>
              <a:rPr lang="zh-CN" altLang="en-US">
                <a:solidFill>
                  <a:srgbClr val="FF0000"/>
                </a:solidFill>
              </a:rPr>
              <a:t> </a:t>
            </a:r>
            <a:r>
              <a:rPr lang="en-US" altLang="zh-CN">
                <a:solidFill>
                  <a:srgbClr val="FF0000"/>
                </a:solidFill>
              </a:rPr>
              <a:t>the</a:t>
            </a:r>
            <a:r>
              <a:rPr lang="zh-CN" altLang="en-US">
                <a:solidFill>
                  <a:srgbClr val="FF0000"/>
                </a:solidFill>
              </a:rPr>
              <a:t> </a:t>
            </a:r>
            <a:r>
              <a:rPr lang="en-US" altLang="zh-CN">
                <a:solidFill>
                  <a:srgbClr val="FF0000"/>
                </a:solidFill>
              </a:rPr>
              <a:t>models</a:t>
            </a:r>
            <a:r>
              <a:rPr lang="en-US" altLang="zh-CN" baseline="30000">
                <a:solidFill>
                  <a:srgbClr val="FF0000"/>
                </a:solidFill>
              </a:rPr>
              <a:t>[4,5,6]</a:t>
            </a:r>
            <a:endParaRPr lang="en-CN" baseline="30000">
              <a:solidFill>
                <a:srgbClr val="FF0000"/>
              </a:solidFill>
            </a:endParaRPr>
          </a:p>
        </p:txBody>
      </p:sp>
    </p:spTree>
    <p:extLst>
      <p:ext uri="{BB962C8B-B14F-4D97-AF65-F5344CB8AC3E}">
        <p14:creationId xmlns:p14="http://schemas.microsoft.com/office/powerpoint/2010/main" val="1698654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FF4AF-8BAF-7748-41E5-503F5F446EB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6D965A4-DFAE-4B93-96D2-5629C6C61A69}"/>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detection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6" name="文本框 24">
            <a:extLst>
              <a:ext uri="{FF2B5EF4-FFF2-40B4-BE49-F238E27FC236}">
                <a16:creationId xmlns:a16="http://schemas.microsoft.com/office/drawing/2014/main" id="{55FB6998-AA57-E319-58A9-AEEC70BB97E6}"/>
              </a:ext>
            </a:extLst>
          </p:cNvPr>
          <p:cNvSpPr txBox="1"/>
          <p:nvPr/>
        </p:nvSpPr>
        <p:spPr>
          <a:xfrm>
            <a:off x="407478" y="842259"/>
            <a:ext cx="8200812" cy="46166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a:latin typeface="Microsoft YaHei UI" panose="020B0503020204020204" pitchFamily="34" charset="-122"/>
                <a:ea typeface="Microsoft YaHei UI" panose="020B0503020204020204" pitchFamily="34" charset="-122"/>
              </a:rPr>
              <a:t>Experimental</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results</a:t>
            </a:r>
            <a:endParaRPr lang="zh-CN" altLang="en-US" sz="2400">
              <a:latin typeface="Microsoft YaHei UI" panose="020B0503020204020204" pitchFamily="34" charset="-122"/>
              <a:ea typeface="Microsoft YaHei UI" panose="020B0503020204020204" pitchFamily="34" charset="-122"/>
            </a:endParaRPr>
          </a:p>
        </p:txBody>
      </p:sp>
      <p:sp>
        <p:nvSpPr>
          <p:cNvPr id="18" name="文本框 1">
            <a:extLst>
              <a:ext uri="{FF2B5EF4-FFF2-40B4-BE49-F238E27FC236}">
                <a16:creationId xmlns:a16="http://schemas.microsoft.com/office/drawing/2014/main" id="{DDB770FA-B036-F24A-2E69-32ED2E6420DA}"/>
              </a:ext>
            </a:extLst>
          </p:cNvPr>
          <p:cNvSpPr txBox="1"/>
          <p:nvPr/>
        </p:nvSpPr>
        <p:spPr>
          <a:xfrm>
            <a:off x="323934" y="6403919"/>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Mishra, Abhika, et al. Fine-grained Hallucination Detection and Editing for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CoLM</a:t>
            </a:r>
            <a:r>
              <a:rPr lang="en-US" altLang="zh-CN" sz="1200" dirty="0">
                <a:latin typeface="Microsoft YaHei UI" panose="020B0503020204020204" pitchFamily="34" charset="-122"/>
                <a:ea typeface="Microsoft YaHei UI" panose="020B0503020204020204" pitchFamily="34" charset="-122"/>
              </a:rPr>
              <a:t> 2024</a:t>
            </a:r>
            <a:endParaRPr lang="zh-CN" altLang="en-US" sz="1200" dirty="0">
              <a:latin typeface="Microsoft YaHei UI" panose="020B0503020204020204" pitchFamily="34" charset="-122"/>
              <a:ea typeface="Microsoft YaHei UI" panose="020B0503020204020204" pitchFamily="34" charset="-122"/>
            </a:endParaRPr>
          </a:p>
        </p:txBody>
      </p:sp>
      <p:pic>
        <p:nvPicPr>
          <p:cNvPr id="3" name="图片 6">
            <a:extLst>
              <a:ext uri="{FF2B5EF4-FFF2-40B4-BE49-F238E27FC236}">
                <a16:creationId xmlns:a16="http://schemas.microsoft.com/office/drawing/2014/main" id="{0C991589-F5A4-4D86-574F-B659C72B1F60}"/>
              </a:ext>
            </a:extLst>
          </p:cNvPr>
          <p:cNvPicPr>
            <a:picLocks noChangeAspect="1"/>
          </p:cNvPicPr>
          <p:nvPr/>
        </p:nvPicPr>
        <p:blipFill>
          <a:blip r:embed="rId3"/>
          <a:stretch>
            <a:fillRect/>
          </a:stretch>
        </p:blipFill>
        <p:spPr>
          <a:xfrm>
            <a:off x="1342339" y="2353407"/>
            <a:ext cx="9507322" cy="1964978"/>
          </a:xfrm>
          <a:prstGeom prst="rect">
            <a:avLst/>
          </a:prstGeom>
        </p:spPr>
      </p:pic>
      <p:sp>
        <p:nvSpPr>
          <p:cNvPr id="4" name="文本框 10">
            <a:extLst>
              <a:ext uri="{FF2B5EF4-FFF2-40B4-BE49-F238E27FC236}">
                <a16:creationId xmlns:a16="http://schemas.microsoft.com/office/drawing/2014/main" id="{9FEEDDED-A1DE-BC6C-6B42-E17C5368E319}"/>
              </a:ext>
            </a:extLst>
          </p:cNvPr>
          <p:cNvSpPr txBox="1"/>
          <p:nvPr/>
        </p:nvSpPr>
        <p:spPr>
          <a:xfrm>
            <a:off x="1342339" y="1643999"/>
            <a:ext cx="10375349" cy="369332"/>
          </a:xfrm>
          <a:prstGeom prst="rect">
            <a:avLst/>
          </a:prstGeom>
          <a:noFill/>
        </p:spPr>
        <p:txBody>
          <a:bodyPr wrap="square">
            <a:spAutoFit/>
          </a:bodyPr>
          <a:lstStyle/>
          <a:p>
            <a:pPr marL="285750" indent="-285750">
              <a:buFont typeface="Arial" panose="020B0604020202020204" pitchFamily="34" charset="0"/>
              <a:buChar char="•"/>
            </a:pPr>
            <a:r>
              <a:rPr lang="en-US" altLang="zh-CN"/>
              <a:t>FAVA significantly outperforms ChatGPT and GPT4 on fine-grained hallucination detection</a:t>
            </a:r>
          </a:p>
        </p:txBody>
      </p:sp>
    </p:spTree>
    <p:extLst>
      <p:ext uri="{BB962C8B-B14F-4D97-AF65-F5344CB8AC3E}">
        <p14:creationId xmlns:p14="http://schemas.microsoft.com/office/powerpoint/2010/main" val="3584930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6B5B3-284F-44B7-344F-98FE6CEEDD9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54EDC05-4E1C-72B4-486E-1EC88D0A1CDD}"/>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detection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6" name="文本框 24">
            <a:extLst>
              <a:ext uri="{FF2B5EF4-FFF2-40B4-BE49-F238E27FC236}">
                <a16:creationId xmlns:a16="http://schemas.microsoft.com/office/drawing/2014/main" id="{BD0C095E-B74F-D172-7F1A-1751485FD41C}"/>
              </a:ext>
            </a:extLst>
          </p:cNvPr>
          <p:cNvSpPr txBox="1"/>
          <p:nvPr/>
        </p:nvSpPr>
        <p:spPr>
          <a:xfrm>
            <a:off x="407478" y="842259"/>
            <a:ext cx="10556086" cy="2523768"/>
          </a:xfrm>
          <a:prstGeom prst="rect">
            <a:avLst/>
          </a:prstGeom>
          <a:noFill/>
        </p:spPr>
        <p:txBody>
          <a:bodyPr wrap="square" rtlCol="0">
            <a:spAutoFit/>
          </a:bodyPr>
          <a:lstStyle/>
          <a:p>
            <a:pPr marL="285750" indent="-285750">
              <a:buFont typeface="Arial" panose="020B0604020202020204" pitchFamily="34" charset="0"/>
              <a:buChar char="•"/>
            </a:pPr>
            <a:r>
              <a:rPr lang="en-US" altLang="zh-CN" sz="2400">
                <a:latin typeface="Microsoft YaHei UI" panose="020B0503020204020204" pitchFamily="34" charset="-122"/>
                <a:ea typeface="Microsoft YaHei UI" panose="020B0503020204020204" pitchFamily="34" charset="-122"/>
              </a:rPr>
              <a:t>Using</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semantic</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entropy</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for</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the</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detection</a:t>
            </a:r>
          </a:p>
          <a:p>
            <a:pPr marL="800100" lvl="1" indent="-342900">
              <a:buFont typeface="Courier New" panose="02070309020205020404" pitchFamily="49" charset="0"/>
              <a:buChar char="o"/>
            </a:pPr>
            <a:r>
              <a:rPr lang="en-US" altLang="zh-CN" sz="2000">
                <a:latin typeface="Microsoft YaHei UI" panose="020B0503020204020204" pitchFamily="34" charset="-122"/>
                <a:ea typeface="Microsoft YaHei UI" panose="020B0503020204020204" pitchFamily="34" charset="-122"/>
              </a:rPr>
              <a:t>No</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reference,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no</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contexts,</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no</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known</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correct</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answer,</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no</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training,</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can</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we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still</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detect</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hallucination?</a:t>
            </a:r>
          </a:p>
          <a:p>
            <a:pPr marL="800100" lvl="1" indent="-342900">
              <a:buFont typeface="Courier New" panose="02070309020205020404" pitchFamily="49" charset="0"/>
              <a:buChar char="o"/>
            </a:pPr>
            <a:r>
              <a:rPr lang="en-US" altLang="zh-CN" sz="2000">
                <a:latin typeface="Microsoft YaHei UI" panose="020B0503020204020204" pitchFamily="34" charset="-122"/>
                <a:ea typeface="Microsoft YaHei UI" panose="020B0503020204020204" pitchFamily="34" charset="-122"/>
              </a:rPr>
              <a:t>Intuition:</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the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uncertainty</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of</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the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output</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is</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an</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indicator</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of</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hallucinations.</a:t>
            </a:r>
          </a:p>
          <a:p>
            <a:pPr marL="1257300" lvl="2" indent="-342900">
              <a:buFont typeface="Wingdings" pitchFamily="2" charset="2"/>
              <a:buChar char="§"/>
            </a:pPr>
            <a:r>
              <a:rPr lang="en-US" altLang="zh-CN">
                <a:latin typeface="Microsoft YaHei UI" panose="020B0503020204020204" pitchFamily="34" charset="-122"/>
                <a:ea typeface="Microsoft YaHei UI" panose="020B0503020204020204" pitchFamily="34" charset="-122"/>
              </a:rPr>
              <a:t>Pr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(Yes)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Pr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(No)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0.5</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may</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mean</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that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the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model</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get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the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answer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yes-no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without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sufficient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knowledge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and</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the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answer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is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likely</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wrong</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(hallucination).</a:t>
            </a:r>
          </a:p>
          <a:p>
            <a:pPr marL="1257300" lvl="2" indent="-342900">
              <a:buFont typeface="Wingdings" pitchFamily="2" charset="2"/>
              <a:buChar char="§"/>
            </a:pPr>
            <a:r>
              <a:rPr lang="en-US" altLang="zh-CN">
                <a:latin typeface="Microsoft YaHei UI" panose="020B0503020204020204" pitchFamily="34" charset="-122"/>
                <a:ea typeface="Microsoft YaHei UI" panose="020B0503020204020204" pitchFamily="34" charset="-122"/>
              </a:rPr>
              <a:t>Entropy</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is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measure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of</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uncertainty:</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the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higher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the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more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uncertainty.</a:t>
            </a:r>
          </a:p>
          <a:p>
            <a:pPr marL="800100" lvl="1" indent="-342900">
              <a:buFont typeface="Courier New" panose="02070309020205020404" pitchFamily="49" charset="0"/>
              <a:buChar char="o"/>
            </a:pPr>
            <a:r>
              <a:rPr lang="en-US" altLang="zh-CN" sz="2000">
                <a:latin typeface="Microsoft YaHei UI" panose="020B0503020204020204" pitchFamily="34" charset="-122"/>
                <a:ea typeface="Microsoft YaHei UI" panose="020B0503020204020204" pitchFamily="34" charset="-122"/>
              </a:rPr>
              <a:t>Need</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to</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handle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semantic</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similarity</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to</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avoid</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overestimation</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of</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entropy.</a:t>
            </a:r>
            <a:endParaRPr lang="zh-CN" altLang="en-US" sz="2000">
              <a:latin typeface="Microsoft YaHei UI" panose="020B0503020204020204" pitchFamily="34" charset="-122"/>
              <a:ea typeface="Microsoft YaHei UI" panose="020B0503020204020204" pitchFamily="34" charset="-122"/>
            </a:endParaRPr>
          </a:p>
        </p:txBody>
      </p:sp>
      <p:sp>
        <p:nvSpPr>
          <p:cNvPr id="18" name="文本框 1">
            <a:extLst>
              <a:ext uri="{FF2B5EF4-FFF2-40B4-BE49-F238E27FC236}">
                <a16:creationId xmlns:a16="http://schemas.microsoft.com/office/drawing/2014/main" id="{6011D122-A784-043F-0814-AEB9FC466FDA}"/>
              </a:ext>
            </a:extLst>
          </p:cNvPr>
          <p:cNvSpPr txBox="1"/>
          <p:nvPr/>
        </p:nvSpPr>
        <p:spPr>
          <a:xfrm>
            <a:off x="323934" y="6339911"/>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 altLang="zh-CN" sz="1200" b="0" i="0" dirty="0">
                <a:solidFill>
                  <a:srgbClr val="222222"/>
                </a:solidFill>
                <a:effectLst/>
                <a:latin typeface="Arial" panose="020B0604020202020204" pitchFamily="34" charset="0"/>
              </a:rPr>
              <a:t>Farquhar, Sebastian</a:t>
            </a:r>
            <a:r>
              <a:rPr lang="en-US" altLang="zh-CN" sz="1200" dirty="0">
                <a:latin typeface="Microsoft YaHei UI" panose="020B0503020204020204" pitchFamily="34" charset="-122"/>
                <a:ea typeface="Microsoft YaHei UI" panose="020B0503020204020204" pitchFamily="34" charset="-122"/>
              </a:rPr>
              <a:t>, et al. Detecting hallucinations in large language models using semantic entropy. Nature 2024. Oxford.</a:t>
            </a:r>
          </a:p>
        </p:txBody>
      </p:sp>
      <p:pic>
        <p:nvPicPr>
          <p:cNvPr id="2" name="Picture 4">
            <a:extLst>
              <a:ext uri="{FF2B5EF4-FFF2-40B4-BE49-F238E27FC236}">
                <a16:creationId xmlns:a16="http://schemas.microsoft.com/office/drawing/2014/main" id="{2EA8ACBD-DFB8-6DA5-56F9-51D083BB9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885" y="3429000"/>
            <a:ext cx="8142375" cy="240906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ytepawn - Marton Trencseni – What's the entropy of a fair coin toss?">
            <a:extLst>
              <a:ext uri="{FF2B5EF4-FFF2-40B4-BE49-F238E27FC236}">
                <a16:creationId xmlns:a16="http://schemas.microsoft.com/office/drawing/2014/main" id="{DD4E7900-B9C2-DEE0-FBA8-EB1317B8A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019" y="3556093"/>
            <a:ext cx="2033155" cy="20872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F7742F-47F2-EA30-02BF-7109918B21A2}"/>
              </a:ext>
            </a:extLst>
          </p:cNvPr>
          <p:cNvSpPr txBox="1"/>
          <p:nvPr/>
        </p:nvSpPr>
        <p:spPr>
          <a:xfrm>
            <a:off x="558800" y="5797167"/>
            <a:ext cx="2821606" cy="369332"/>
          </a:xfrm>
          <a:prstGeom prst="rect">
            <a:avLst/>
          </a:prstGeom>
          <a:noFill/>
        </p:spPr>
        <p:txBody>
          <a:bodyPr wrap="none" rtlCol="0">
            <a:spAutoFit/>
          </a:bodyPr>
          <a:lstStyle/>
          <a:p>
            <a:r>
              <a:rPr lang="en-US" altLang="zh-CN"/>
              <a:t>Entropy</a:t>
            </a:r>
            <a:r>
              <a:rPr lang="zh-CN" altLang="en-US"/>
              <a:t> </a:t>
            </a:r>
            <a:r>
              <a:rPr lang="en-US" altLang="zh-CN"/>
              <a:t>of</a:t>
            </a:r>
            <a:r>
              <a:rPr lang="zh-CN" altLang="en-US"/>
              <a:t> </a:t>
            </a:r>
            <a:r>
              <a:rPr lang="en-US" altLang="zh-CN"/>
              <a:t>yes/no</a:t>
            </a:r>
            <a:r>
              <a:rPr lang="zh-CN" altLang="en-US"/>
              <a:t> </a:t>
            </a:r>
            <a:r>
              <a:rPr lang="en-US" altLang="zh-CN"/>
              <a:t>question</a:t>
            </a:r>
            <a:endParaRPr lang="en-CN"/>
          </a:p>
        </p:txBody>
      </p:sp>
      <p:sp>
        <p:nvSpPr>
          <p:cNvPr id="7" name="TextBox 6">
            <a:extLst>
              <a:ext uri="{FF2B5EF4-FFF2-40B4-BE49-F238E27FC236}">
                <a16:creationId xmlns:a16="http://schemas.microsoft.com/office/drawing/2014/main" id="{F51A60D1-E4C1-EA5B-B523-429295CEEE59}"/>
              </a:ext>
            </a:extLst>
          </p:cNvPr>
          <p:cNvSpPr txBox="1"/>
          <p:nvPr/>
        </p:nvSpPr>
        <p:spPr>
          <a:xfrm>
            <a:off x="5526489" y="5797167"/>
            <a:ext cx="3093476" cy="646331"/>
          </a:xfrm>
          <a:prstGeom prst="rect">
            <a:avLst/>
          </a:prstGeom>
          <a:noFill/>
        </p:spPr>
        <p:txBody>
          <a:bodyPr wrap="none" rtlCol="0">
            <a:spAutoFit/>
          </a:bodyPr>
          <a:lstStyle/>
          <a:p>
            <a:r>
              <a:rPr lang="en-US" altLang="zh-CN"/>
              <a:t>Entropy</a:t>
            </a:r>
            <a:r>
              <a:rPr lang="zh-CN" altLang="en-US"/>
              <a:t> </a:t>
            </a:r>
            <a:r>
              <a:rPr lang="en-US" altLang="zh-CN"/>
              <a:t>can</a:t>
            </a:r>
            <a:r>
              <a:rPr lang="zh-CN" altLang="en-US"/>
              <a:t> </a:t>
            </a:r>
            <a:r>
              <a:rPr lang="en-US" altLang="zh-CN"/>
              <a:t>be</a:t>
            </a:r>
            <a:r>
              <a:rPr lang="zh-CN" altLang="en-US"/>
              <a:t> </a:t>
            </a:r>
            <a:r>
              <a:rPr lang="en-US" altLang="zh-CN"/>
              <a:t>generalized</a:t>
            </a:r>
            <a:r>
              <a:rPr lang="zh-CN" altLang="en-US"/>
              <a:t> </a:t>
            </a:r>
            <a:r>
              <a:rPr lang="en-US" altLang="zh-CN"/>
              <a:t>to</a:t>
            </a:r>
            <a:br>
              <a:rPr lang="en-US" altLang="zh-CN"/>
            </a:br>
            <a:r>
              <a:rPr lang="en-US" altLang="zh-CN"/>
              <a:t>multi-choice</a:t>
            </a:r>
            <a:r>
              <a:rPr lang="zh-CN" altLang="en-US"/>
              <a:t> </a:t>
            </a:r>
            <a:r>
              <a:rPr lang="en-US" altLang="zh-CN"/>
              <a:t>questions.</a:t>
            </a:r>
            <a:endParaRPr lang="en-CN"/>
          </a:p>
        </p:txBody>
      </p:sp>
    </p:spTree>
    <p:extLst>
      <p:ext uri="{BB962C8B-B14F-4D97-AF65-F5344CB8AC3E}">
        <p14:creationId xmlns:p14="http://schemas.microsoft.com/office/powerpoint/2010/main" val="792608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E6879-C33F-E2AB-3095-5388FDA0233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AF7E71C-6101-B843-C391-F99EEC6124A4}"/>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detection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8" name="文本框 1">
            <a:extLst>
              <a:ext uri="{FF2B5EF4-FFF2-40B4-BE49-F238E27FC236}">
                <a16:creationId xmlns:a16="http://schemas.microsoft.com/office/drawing/2014/main" id="{CE32511C-B149-9560-B03F-42DDDC1843A8}"/>
              </a:ext>
            </a:extLst>
          </p:cNvPr>
          <p:cNvSpPr txBox="1"/>
          <p:nvPr/>
        </p:nvSpPr>
        <p:spPr>
          <a:xfrm>
            <a:off x="323934" y="6376487"/>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 altLang="zh-CN" sz="1200" b="0" i="0" dirty="0">
                <a:solidFill>
                  <a:srgbClr val="222222"/>
                </a:solidFill>
                <a:effectLst/>
                <a:latin typeface="Arial" panose="020B0604020202020204" pitchFamily="34" charset="0"/>
              </a:rPr>
              <a:t>Farquhar, Sebastian</a:t>
            </a:r>
            <a:r>
              <a:rPr lang="en-US" altLang="zh-CN" sz="1200" dirty="0">
                <a:latin typeface="Microsoft YaHei UI" panose="020B0503020204020204" pitchFamily="34" charset="-122"/>
                <a:ea typeface="Microsoft YaHei UI" panose="020B0503020204020204" pitchFamily="34" charset="-122"/>
              </a:rPr>
              <a:t>, et al. Detecting hallucinations in large language models using semantic entropy. Nature 2024. Oxford.</a:t>
            </a:r>
          </a:p>
        </p:txBody>
      </p:sp>
      <p:pic>
        <p:nvPicPr>
          <p:cNvPr id="2" name="图片 7">
            <a:extLst>
              <a:ext uri="{FF2B5EF4-FFF2-40B4-BE49-F238E27FC236}">
                <a16:creationId xmlns:a16="http://schemas.microsoft.com/office/drawing/2014/main" id="{5159E778-80E6-5C5C-C851-784F3BADF628}"/>
              </a:ext>
            </a:extLst>
          </p:cNvPr>
          <p:cNvPicPr>
            <a:picLocks noChangeAspect="1"/>
          </p:cNvPicPr>
          <p:nvPr/>
        </p:nvPicPr>
        <p:blipFill>
          <a:blip r:embed="rId3"/>
          <a:stretch>
            <a:fillRect/>
          </a:stretch>
        </p:blipFill>
        <p:spPr>
          <a:xfrm>
            <a:off x="2463999" y="1972094"/>
            <a:ext cx="7264002" cy="4468421"/>
          </a:xfrm>
          <a:prstGeom prst="rect">
            <a:avLst/>
          </a:prstGeom>
        </p:spPr>
      </p:pic>
      <p:sp>
        <p:nvSpPr>
          <p:cNvPr id="5" name="文本框 9">
            <a:extLst>
              <a:ext uri="{FF2B5EF4-FFF2-40B4-BE49-F238E27FC236}">
                <a16:creationId xmlns:a16="http://schemas.microsoft.com/office/drawing/2014/main" id="{22516BC1-1747-B68F-9964-A28DA006A0CC}"/>
              </a:ext>
            </a:extLst>
          </p:cNvPr>
          <p:cNvSpPr txBox="1"/>
          <p:nvPr/>
        </p:nvSpPr>
        <p:spPr>
          <a:xfrm>
            <a:off x="128705" y="908279"/>
            <a:ext cx="11712312" cy="954107"/>
          </a:xfrm>
          <a:prstGeom prst="rect">
            <a:avLst/>
          </a:prstGeom>
          <a:noFill/>
        </p:spPr>
        <p:txBody>
          <a:bodyPr wrap="square">
            <a:spAutoFit/>
          </a:bodyPr>
          <a:lstStyle/>
          <a:p>
            <a:pPr marL="342900" indent="-342900">
              <a:buFont typeface="Arial" panose="020B0604020202020204" pitchFamily="34" charset="0"/>
              <a:buChar char="•"/>
            </a:pPr>
            <a:r>
              <a:rPr lang="en-US" altLang="zh-CN" sz="2000">
                <a:latin typeface="Microsoft YaHei UI" panose="020B0503020204020204" pitchFamily="34" charset="-122"/>
                <a:ea typeface="Microsoft YaHei UI" panose="020B0503020204020204" pitchFamily="34" charset="-122"/>
              </a:rPr>
              <a:t>How to apply </a:t>
            </a:r>
            <a:r>
              <a:rPr lang="zh-CN" altLang="en-US" sz="2000">
                <a:latin typeface="Microsoft YaHei UI" panose="020B0503020204020204" pitchFamily="34" charset="-122"/>
                <a:ea typeface="Microsoft YaHei UI" panose="020B0503020204020204" pitchFamily="34" charset="-122"/>
              </a:rPr>
              <a:t>Semantic entropy </a:t>
            </a:r>
            <a:r>
              <a:rPr lang="en-US" altLang="zh-CN" sz="2000">
                <a:latin typeface="Microsoft YaHei UI" panose="020B0503020204020204" pitchFamily="34" charset="-122"/>
                <a:ea typeface="Microsoft YaHei UI" panose="020B0503020204020204" pitchFamily="34" charset="-122"/>
              </a:rPr>
              <a:t>to</a:t>
            </a:r>
            <a:r>
              <a:rPr lang="zh-CN" altLang="en-US" sz="2000">
                <a:latin typeface="Microsoft YaHei UI" panose="020B0503020204020204" pitchFamily="34" charset="-122"/>
                <a:ea typeface="Microsoft YaHei UI" panose="020B0503020204020204" pitchFamily="34" charset="-122"/>
              </a:rPr>
              <a:t> </a:t>
            </a:r>
            <a:r>
              <a:rPr lang="zh-CN" altLang="en-US" sz="2000" b="1">
                <a:latin typeface="Microsoft YaHei UI" panose="020B0503020204020204" pitchFamily="34" charset="-122"/>
                <a:ea typeface="Microsoft YaHei UI" panose="020B0503020204020204" pitchFamily="34" charset="-122"/>
              </a:rPr>
              <a:t>longer</a:t>
            </a:r>
            <a:r>
              <a:rPr lang="zh-CN" altLang="en-US" sz="2000">
                <a:latin typeface="Microsoft YaHei UI" panose="020B0503020204020204" pitchFamily="34" charset="-122"/>
                <a:ea typeface="Microsoft YaHei UI" panose="020B0503020204020204" pitchFamily="34" charset="-122"/>
              </a:rPr>
              <a:t> passages</a:t>
            </a:r>
            <a:r>
              <a:rPr lang="en-US" altLang="zh-CN" sz="2000">
                <a:latin typeface="Microsoft YaHei UI" panose="020B0503020204020204" pitchFamily="34" charset="-122"/>
                <a:ea typeface="Microsoft YaHei UI" panose="020B0503020204020204" pitchFamily="34" charset="-122"/>
              </a:rPr>
              <a:t>?</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Decompose a long generated answer into </a:t>
            </a:r>
            <a:r>
              <a:rPr lang="en-US" altLang="zh-CN" b="1">
                <a:latin typeface="Microsoft YaHei UI" panose="020B0503020204020204" pitchFamily="34" charset="-122"/>
                <a:ea typeface="Microsoft YaHei UI" panose="020B0503020204020204" pitchFamily="34" charset="-122"/>
              </a:rPr>
              <a:t>factoids</a:t>
            </a:r>
            <a:r>
              <a:rPr lang="en-US" altLang="zh-CN">
                <a:latin typeface="Microsoft YaHei UI" panose="020B0503020204020204" pitchFamily="34" charset="-122"/>
                <a:ea typeface="Microsoft YaHei UI" panose="020B0503020204020204" pitchFamily="34" charset="-122"/>
              </a:rPr>
              <a:t>. (prompting based)</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For each factoid, an LLM generates </a:t>
            </a:r>
            <a:r>
              <a:rPr lang="en-US" altLang="zh-CN" b="1">
                <a:latin typeface="Microsoft YaHei UI" panose="020B0503020204020204" pitchFamily="34" charset="-122"/>
                <a:ea typeface="Microsoft YaHei UI" panose="020B0503020204020204" pitchFamily="34" charset="-122"/>
              </a:rPr>
              <a:t>questions</a:t>
            </a:r>
            <a:r>
              <a:rPr lang="en-US" altLang="zh-CN">
                <a:latin typeface="Microsoft YaHei UI" panose="020B0503020204020204" pitchFamily="34" charset="-122"/>
                <a:ea typeface="Microsoft YaHei UI" panose="020B0503020204020204" pitchFamily="34" charset="-122"/>
              </a:rPr>
              <a:t> to which that factoid might have been the answer.</a:t>
            </a:r>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44541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91740-8546-3DE0-537B-20A52AF78ED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E69DBEC-B294-A287-A35F-F88A5C4CEACA}"/>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detection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8" name="文本框 1">
            <a:extLst>
              <a:ext uri="{FF2B5EF4-FFF2-40B4-BE49-F238E27FC236}">
                <a16:creationId xmlns:a16="http://schemas.microsoft.com/office/drawing/2014/main" id="{7B8572D4-03B4-C89A-08B6-B5BED250826B}"/>
              </a:ext>
            </a:extLst>
          </p:cNvPr>
          <p:cNvSpPr txBox="1"/>
          <p:nvPr/>
        </p:nvSpPr>
        <p:spPr>
          <a:xfrm>
            <a:off x="323934" y="6376487"/>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r>
              <a:rPr lang="zh-CN" altLang="en-US" sz="1200" dirty="0">
                <a:latin typeface="Microsoft YaHei UI" panose="020B0503020204020204" pitchFamily="34" charset="-122"/>
                <a:ea typeface="Microsoft YaHei UI" panose="020B0503020204020204" pitchFamily="34" charset="-122"/>
              </a:rPr>
              <a:t> </a:t>
            </a:r>
            <a:endParaRPr lang="en-US" altLang="zh-CN" sz="1200" dirty="0">
              <a:latin typeface="Microsoft YaHei UI" panose="020B0503020204020204" pitchFamily="34" charset="-122"/>
              <a:ea typeface="Microsoft YaHei UI" panose="020B0503020204020204" pitchFamily="34" charset="-122"/>
            </a:endParaRPr>
          </a:p>
          <a:p>
            <a:r>
              <a:rPr lang="en" altLang="zh-CN" sz="1200" b="0" i="0" dirty="0">
                <a:solidFill>
                  <a:srgbClr val="222222"/>
                </a:solidFill>
                <a:effectLst/>
                <a:latin typeface="Arial" panose="020B0604020202020204" pitchFamily="34" charset="0"/>
              </a:rPr>
              <a:t>Farquhar, Sebastian</a:t>
            </a:r>
            <a:r>
              <a:rPr lang="en-US" altLang="zh-CN" sz="1200" dirty="0">
                <a:latin typeface="Microsoft YaHei UI" panose="020B0503020204020204" pitchFamily="34" charset="-122"/>
                <a:ea typeface="Microsoft YaHei UI" panose="020B0503020204020204" pitchFamily="34" charset="-122"/>
              </a:rPr>
              <a:t>, et al. Detecting hallucinations in large language models using semantic entropy. Nature 2024. Oxford.</a:t>
            </a:r>
          </a:p>
        </p:txBody>
      </p:sp>
      <p:pic>
        <p:nvPicPr>
          <p:cNvPr id="3" name="图片 5">
            <a:extLst>
              <a:ext uri="{FF2B5EF4-FFF2-40B4-BE49-F238E27FC236}">
                <a16:creationId xmlns:a16="http://schemas.microsoft.com/office/drawing/2014/main" id="{1349E84D-8D76-115C-3B3F-C4FD527A0DCD}"/>
              </a:ext>
            </a:extLst>
          </p:cNvPr>
          <p:cNvPicPr>
            <a:picLocks noChangeAspect="1"/>
          </p:cNvPicPr>
          <p:nvPr/>
        </p:nvPicPr>
        <p:blipFill>
          <a:blip r:embed="rId3"/>
          <a:stretch>
            <a:fillRect/>
          </a:stretch>
        </p:blipFill>
        <p:spPr>
          <a:xfrm>
            <a:off x="389755" y="983840"/>
            <a:ext cx="6236055" cy="4735872"/>
          </a:xfrm>
          <a:prstGeom prst="rect">
            <a:avLst/>
          </a:prstGeom>
        </p:spPr>
      </p:pic>
      <p:cxnSp>
        <p:nvCxnSpPr>
          <p:cNvPr id="4" name="直接连接符 6">
            <a:extLst>
              <a:ext uri="{FF2B5EF4-FFF2-40B4-BE49-F238E27FC236}">
                <a16:creationId xmlns:a16="http://schemas.microsoft.com/office/drawing/2014/main" id="{C197C64D-F85B-8A42-E3DC-DAC372617499}"/>
              </a:ext>
            </a:extLst>
          </p:cNvPr>
          <p:cNvCxnSpPr>
            <a:cxnSpLocks/>
          </p:cNvCxnSpPr>
          <p:nvPr/>
        </p:nvCxnSpPr>
        <p:spPr>
          <a:xfrm>
            <a:off x="112485" y="6198256"/>
            <a:ext cx="26799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4">
            <a:extLst>
              <a:ext uri="{FF2B5EF4-FFF2-40B4-BE49-F238E27FC236}">
                <a16:creationId xmlns:a16="http://schemas.microsoft.com/office/drawing/2014/main" id="{E3B87401-540C-72C8-6096-1234D069BFC7}"/>
              </a:ext>
            </a:extLst>
          </p:cNvPr>
          <p:cNvSpPr txBox="1"/>
          <p:nvPr/>
        </p:nvSpPr>
        <p:spPr>
          <a:xfrm>
            <a:off x="6625810" y="810886"/>
            <a:ext cx="5245892" cy="4278094"/>
          </a:xfrm>
          <a:prstGeom prst="rect">
            <a:avLst/>
          </a:prstGeom>
          <a:noFill/>
        </p:spPr>
        <p:txBody>
          <a:bodyPr wrap="square">
            <a:spAutoFit/>
          </a:bodyPr>
          <a:lstStyle/>
          <a:p>
            <a:pPr marL="342900" indent="-342900">
              <a:buFont typeface="Wingdings" panose="05000000000000000000" pitchFamily="2" charset="2"/>
              <a:buChar char="n"/>
            </a:pPr>
            <a:r>
              <a:rPr lang="en-US" altLang="zh-CN" sz="2000" b="1">
                <a:solidFill>
                  <a:srgbClr val="111111"/>
                </a:solidFill>
                <a:latin typeface="Lato" panose="020F0502020204030203" pitchFamily="34" charset="0"/>
              </a:rPr>
              <a:t>Baselines</a:t>
            </a:r>
          </a:p>
          <a:p>
            <a:pPr marL="285750" indent="-285750">
              <a:buFont typeface="Arial" panose="020B0604020202020204" pitchFamily="34" charset="0"/>
              <a:buChar char="•"/>
            </a:pPr>
            <a:r>
              <a:rPr lang="en-US" altLang="zh-CN"/>
              <a:t>Naïve</a:t>
            </a:r>
            <a:r>
              <a:rPr lang="zh-CN" altLang="en-US"/>
              <a:t> </a:t>
            </a:r>
            <a:r>
              <a:rPr lang="en-US" altLang="zh-CN"/>
              <a:t>entropy:</a:t>
            </a:r>
            <a:r>
              <a:rPr lang="zh-CN" altLang="en-US"/>
              <a:t> </a:t>
            </a:r>
            <a:r>
              <a:rPr lang="en-US" altLang="zh-CN"/>
              <a:t>did</a:t>
            </a:r>
            <a:r>
              <a:rPr lang="zh-CN" altLang="en-US"/>
              <a:t> </a:t>
            </a:r>
            <a:r>
              <a:rPr lang="en-US" altLang="zh-CN"/>
              <a:t>not</a:t>
            </a:r>
            <a:r>
              <a:rPr lang="zh-CN" altLang="en-US"/>
              <a:t> </a:t>
            </a:r>
            <a:r>
              <a:rPr lang="en-US" altLang="zh-CN"/>
              <a:t>clustering</a:t>
            </a:r>
            <a:r>
              <a:rPr lang="zh-CN" altLang="en-US"/>
              <a:t> </a:t>
            </a:r>
            <a:r>
              <a:rPr lang="en-US" altLang="zh-CN"/>
              <a:t>output</a:t>
            </a:r>
            <a:r>
              <a:rPr lang="zh-CN" altLang="en-US"/>
              <a:t> </a:t>
            </a:r>
            <a:r>
              <a:rPr lang="en-US" altLang="zh-CN"/>
              <a:t>based</a:t>
            </a:r>
            <a:r>
              <a:rPr lang="zh-CN" altLang="en-US"/>
              <a:t> </a:t>
            </a:r>
            <a:r>
              <a:rPr lang="en-US" altLang="zh-CN"/>
              <a:t>on</a:t>
            </a:r>
            <a:r>
              <a:rPr lang="zh-CN" altLang="en-US"/>
              <a:t> </a:t>
            </a:r>
            <a:r>
              <a:rPr lang="en-US" altLang="zh-CN"/>
              <a:t>semantic,</a:t>
            </a:r>
            <a:r>
              <a:rPr lang="zh-CN" altLang="en-US"/>
              <a:t> </a:t>
            </a:r>
            <a:r>
              <a:rPr lang="en-US" altLang="zh-CN"/>
              <a:t>likely</a:t>
            </a:r>
            <a:r>
              <a:rPr lang="zh-CN" altLang="en-US"/>
              <a:t> </a:t>
            </a:r>
            <a:r>
              <a:rPr lang="en-US" altLang="zh-CN"/>
              <a:t>misled</a:t>
            </a:r>
            <a:r>
              <a:rPr lang="zh-CN" altLang="en-US"/>
              <a:t> </a:t>
            </a:r>
            <a:r>
              <a:rPr lang="en-US" altLang="zh-CN"/>
              <a:t>by</a:t>
            </a:r>
            <a:r>
              <a:rPr lang="zh-CN" altLang="en-US"/>
              <a:t> </a:t>
            </a:r>
            <a:r>
              <a:rPr lang="en-US" altLang="zh-CN"/>
              <a:t>variations</a:t>
            </a:r>
            <a:r>
              <a:rPr lang="zh-CN" altLang="en-US"/>
              <a:t> </a:t>
            </a:r>
            <a:r>
              <a:rPr lang="en-US" altLang="zh-CN"/>
              <a:t>in</a:t>
            </a:r>
            <a:r>
              <a:rPr lang="zh-CN" altLang="en-US"/>
              <a:t> </a:t>
            </a:r>
            <a:r>
              <a:rPr lang="en-US" altLang="zh-CN"/>
              <a:t>wordings</a:t>
            </a:r>
            <a:r>
              <a:rPr lang="zh-CN" altLang="en-US"/>
              <a:t> </a:t>
            </a:r>
            <a:r>
              <a:rPr lang="en-US" altLang="zh-CN"/>
              <a:t>for</a:t>
            </a:r>
            <a:r>
              <a:rPr lang="zh-CN" altLang="en-US"/>
              <a:t> </a:t>
            </a:r>
            <a:r>
              <a:rPr lang="en-US" altLang="zh-CN"/>
              <a:t>the</a:t>
            </a:r>
            <a:r>
              <a:rPr lang="zh-CN" altLang="en-US"/>
              <a:t> </a:t>
            </a:r>
            <a:r>
              <a:rPr lang="en-US" altLang="zh-CN"/>
              <a:t>same</a:t>
            </a:r>
            <a:r>
              <a:rPr lang="zh-CN" altLang="en-US"/>
              <a:t> </a:t>
            </a:r>
            <a:r>
              <a:rPr lang="en-US" altLang="zh-CN"/>
              <a:t>semantic.</a:t>
            </a:r>
          </a:p>
          <a:p>
            <a:pPr marL="285750" indent="-285750">
              <a:buFont typeface="Arial" panose="020B0604020202020204" pitchFamily="34" charset="0"/>
              <a:buChar char="•"/>
            </a:pPr>
            <a:r>
              <a:rPr lang="en-US" altLang="zh-CN"/>
              <a:t>P(True):</a:t>
            </a:r>
            <a:r>
              <a:rPr lang="zh-CN" altLang="en-US"/>
              <a:t> </a:t>
            </a:r>
            <a:r>
              <a:rPr lang="en-US" altLang="zh-CN"/>
              <a:t>ask</a:t>
            </a:r>
            <a:r>
              <a:rPr lang="zh-CN" altLang="en-US"/>
              <a:t> </a:t>
            </a:r>
            <a:r>
              <a:rPr lang="en-US" altLang="zh-CN"/>
              <a:t>LLM</a:t>
            </a:r>
            <a:r>
              <a:rPr lang="zh-CN" altLang="en-US"/>
              <a:t> </a:t>
            </a:r>
            <a:r>
              <a:rPr lang="en-US" altLang="zh-CN"/>
              <a:t>to</a:t>
            </a:r>
            <a:r>
              <a:rPr lang="zh-CN" altLang="en-US"/>
              <a:t> </a:t>
            </a:r>
            <a:r>
              <a:rPr lang="en-US" altLang="zh-CN"/>
              <a:t>make</a:t>
            </a:r>
            <a:r>
              <a:rPr lang="zh-CN" altLang="en-US"/>
              <a:t> </a:t>
            </a:r>
            <a:r>
              <a:rPr lang="en-US" altLang="zh-CN"/>
              <a:t>predition</a:t>
            </a:r>
            <a:r>
              <a:rPr lang="zh-CN" altLang="en-US"/>
              <a:t> </a:t>
            </a:r>
            <a:r>
              <a:rPr lang="en-US" altLang="zh-CN"/>
              <a:t>based</a:t>
            </a:r>
            <a:r>
              <a:rPr lang="zh-CN" altLang="en-US"/>
              <a:t> </a:t>
            </a:r>
            <a:r>
              <a:rPr lang="en-US" altLang="zh-CN"/>
              <a:t>on</a:t>
            </a:r>
            <a:r>
              <a:rPr lang="zh-CN" altLang="en-US"/>
              <a:t> </a:t>
            </a:r>
            <a:r>
              <a:rPr lang="en-US" altLang="zh-CN"/>
              <a:t>the</a:t>
            </a:r>
            <a:r>
              <a:rPr lang="zh-CN" altLang="en-US"/>
              <a:t> </a:t>
            </a:r>
            <a:r>
              <a:rPr lang="en-US" altLang="zh-CN"/>
              <a:t>given</a:t>
            </a:r>
            <a:r>
              <a:rPr lang="zh-CN" altLang="en-US"/>
              <a:t> </a:t>
            </a:r>
            <a:r>
              <a:rPr lang="en-US" altLang="zh-CN"/>
              <a:t>input</a:t>
            </a:r>
          </a:p>
          <a:p>
            <a:pPr marL="285750" indent="-285750">
              <a:buFont typeface="Arial" panose="020B0604020202020204" pitchFamily="34" charset="0"/>
              <a:buChar char="•"/>
            </a:pPr>
            <a:r>
              <a:rPr lang="en-US" altLang="zh-CN"/>
              <a:t>Embedding</a:t>
            </a:r>
            <a:r>
              <a:rPr lang="zh-CN" altLang="en-US"/>
              <a:t> </a:t>
            </a:r>
            <a:r>
              <a:rPr lang="en-US" altLang="zh-CN"/>
              <a:t>regression:</a:t>
            </a:r>
            <a:r>
              <a:rPr lang="zh-CN" altLang="en-US"/>
              <a:t> </a:t>
            </a:r>
            <a:r>
              <a:rPr lang="en-US" altLang="zh-CN"/>
              <a:t>train</a:t>
            </a:r>
            <a:r>
              <a:rPr lang="zh-CN" altLang="en-US"/>
              <a:t> </a:t>
            </a:r>
            <a:r>
              <a:rPr lang="en-US" altLang="zh-CN"/>
              <a:t>a</a:t>
            </a:r>
            <a:r>
              <a:rPr lang="zh-CN" altLang="en-US"/>
              <a:t> </a:t>
            </a:r>
            <a:r>
              <a:rPr lang="en-US" altLang="zh-CN"/>
              <a:t>logistic</a:t>
            </a:r>
            <a:r>
              <a:rPr lang="zh-CN" altLang="en-US"/>
              <a:t> </a:t>
            </a:r>
            <a:r>
              <a:rPr lang="en-US" altLang="zh-CN"/>
              <a:t>regression</a:t>
            </a:r>
            <a:r>
              <a:rPr lang="zh-CN" altLang="en-US"/>
              <a:t> </a:t>
            </a:r>
            <a:r>
              <a:rPr lang="en-US" altLang="zh-CN"/>
              <a:t>on</a:t>
            </a:r>
            <a:r>
              <a:rPr lang="zh-CN" altLang="en-US"/>
              <a:t> </a:t>
            </a:r>
            <a:r>
              <a:rPr lang="en-US" altLang="zh-CN"/>
              <a:t>the</a:t>
            </a:r>
            <a:r>
              <a:rPr lang="zh-CN" altLang="en-US"/>
              <a:t> </a:t>
            </a:r>
            <a:r>
              <a:rPr lang="en-US" altLang="zh-CN"/>
              <a:t>final</a:t>
            </a:r>
            <a:r>
              <a:rPr lang="zh-CN" altLang="en-US"/>
              <a:t> </a:t>
            </a:r>
            <a:r>
              <a:rPr lang="en-US" altLang="zh-CN"/>
              <a:t>hidden</a:t>
            </a:r>
            <a:r>
              <a:rPr lang="zh-CN" altLang="en-US"/>
              <a:t> </a:t>
            </a:r>
            <a:r>
              <a:rPr lang="en-US" altLang="zh-CN"/>
              <a:t>units</a:t>
            </a:r>
            <a:r>
              <a:rPr lang="zh-CN" altLang="en-US"/>
              <a:t> </a:t>
            </a:r>
            <a:r>
              <a:rPr lang="en-US" altLang="zh-CN"/>
              <a:t>on</a:t>
            </a:r>
            <a:r>
              <a:rPr lang="zh-CN" altLang="en-US"/>
              <a:t> </a:t>
            </a:r>
            <a:r>
              <a:rPr lang="en-US" altLang="zh-CN"/>
              <a:t>a</a:t>
            </a:r>
            <a:r>
              <a:rPr lang="zh-CN" altLang="en-US"/>
              <a:t> </a:t>
            </a:r>
            <a:r>
              <a:rPr lang="en-US" altLang="zh-CN"/>
              <a:t>small</a:t>
            </a:r>
            <a:r>
              <a:rPr lang="zh-CN" altLang="en-US"/>
              <a:t> </a:t>
            </a:r>
            <a:r>
              <a:rPr lang="en-US" altLang="zh-CN"/>
              <a:t>labeled</a:t>
            </a:r>
            <a:r>
              <a:rPr lang="zh-CN" altLang="en-US"/>
              <a:t> </a:t>
            </a:r>
            <a:r>
              <a:rPr lang="en-US" altLang="zh-CN"/>
              <a:t>dataset.</a:t>
            </a:r>
          </a:p>
          <a:p>
            <a:pPr marL="285750" indent="-285750">
              <a:buFont typeface="Arial" panose="020B0604020202020204" pitchFamily="34" charset="0"/>
              <a:buChar char="•"/>
            </a:pPr>
            <a:endParaRPr lang="en-US" altLang="zh-CN"/>
          </a:p>
          <a:p>
            <a:endParaRPr lang="en-US" altLang="zh-CN" sz="1800">
              <a:solidFill>
                <a:srgbClr val="111111"/>
              </a:solidFill>
              <a:latin typeface="Lato" panose="020F0502020204030203" pitchFamily="34" charset="0"/>
            </a:endParaRPr>
          </a:p>
          <a:p>
            <a:pPr marL="342900" indent="-342900">
              <a:buFont typeface="Wingdings" panose="05000000000000000000" pitchFamily="2" charset="2"/>
              <a:buChar char="n"/>
            </a:pPr>
            <a:r>
              <a:rPr lang="en-US" altLang="zh-CN" sz="1800" b="1">
                <a:solidFill>
                  <a:srgbClr val="111111"/>
                </a:solidFill>
                <a:latin typeface="Lato" panose="020F0502020204030203" pitchFamily="34" charset="0"/>
              </a:rPr>
              <a:t>Observation</a:t>
            </a:r>
          </a:p>
          <a:p>
            <a:pPr marL="285750" indent="-285750">
              <a:buFont typeface="Arial" panose="020B0604020202020204" pitchFamily="34" charset="0"/>
              <a:buChar char="•"/>
            </a:pPr>
            <a:r>
              <a:rPr lang="en-US" altLang="zh-CN" sz="1800"/>
              <a:t>Did not compare to the factual detection method that can access to reference.</a:t>
            </a:r>
          </a:p>
          <a:p>
            <a:pPr marL="285750" indent="-285750">
              <a:buFont typeface="Arial" panose="020B0604020202020204" pitchFamily="34" charset="0"/>
              <a:buChar char="•"/>
            </a:pPr>
            <a:r>
              <a:rPr lang="en-US" altLang="zh-CN" sz="1800"/>
              <a:t>As model size get larger P(true) is likely to get closer to Semantic entropy’s performance</a:t>
            </a:r>
            <a:endParaRPr lang="zh-CN" altLang="en-US"/>
          </a:p>
        </p:txBody>
      </p:sp>
    </p:spTree>
    <p:extLst>
      <p:ext uri="{BB962C8B-B14F-4D97-AF65-F5344CB8AC3E}">
        <p14:creationId xmlns:p14="http://schemas.microsoft.com/office/powerpoint/2010/main" val="2605331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C6A95-B718-AAD8-E848-776319705FE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DA7B8DB-0FAC-BFDE-D4F5-C4709144FCE5}"/>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8" name="文本框 1">
            <a:extLst>
              <a:ext uri="{FF2B5EF4-FFF2-40B4-BE49-F238E27FC236}">
                <a16:creationId xmlns:a16="http://schemas.microsoft.com/office/drawing/2014/main" id="{6B3C037B-FB35-5A35-0892-94099715398A}"/>
              </a:ext>
            </a:extLst>
          </p:cNvPr>
          <p:cNvSpPr txBox="1"/>
          <p:nvPr/>
        </p:nvSpPr>
        <p:spPr>
          <a:xfrm>
            <a:off x="323934" y="6376487"/>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Chuang, Yung-Sung, et al. </a:t>
            </a:r>
            <a:r>
              <a:rPr lang="en-US" altLang="zh-CN" sz="1200" dirty="0" err="1">
                <a:latin typeface="Microsoft YaHei UI" panose="020B0503020204020204" pitchFamily="34" charset="-122"/>
                <a:ea typeface="Microsoft YaHei UI" panose="020B0503020204020204" pitchFamily="34" charset="-122"/>
              </a:rPr>
              <a:t>DoLa</a:t>
            </a:r>
            <a:r>
              <a:rPr lang="en-US" altLang="zh-CN" sz="1200" dirty="0">
                <a:latin typeface="Microsoft YaHei UI" panose="020B0503020204020204" pitchFamily="34" charset="-122"/>
                <a:ea typeface="Microsoft YaHei UI" panose="020B0503020204020204" pitchFamily="34" charset="-122"/>
              </a:rPr>
              <a:t>: Decoding by Contrasting Layers Improves Factuality in Large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 2024</a:t>
            </a:r>
            <a:endParaRPr lang="zh-CN" altLang="en-US" sz="1200" dirty="0">
              <a:latin typeface="Microsoft YaHei UI" panose="020B0503020204020204" pitchFamily="34" charset="-122"/>
              <a:ea typeface="Microsoft YaHei UI" panose="020B0503020204020204" pitchFamily="34" charset="-122"/>
            </a:endParaRPr>
          </a:p>
        </p:txBody>
      </p:sp>
      <p:pic>
        <p:nvPicPr>
          <p:cNvPr id="2" name="图片 4">
            <a:extLst>
              <a:ext uri="{FF2B5EF4-FFF2-40B4-BE49-F238E27FC236}">
                <a16:creationId xmlns:a16="http://schemas.microsoft.com/office/drawing/2014/main" id="{D5CAEA2D-059B-926C-1EFB-083EBB83AC23}"/>
              </a:ext>
            </a:extLst>
          </p:cNvPr>
          <p:cNvPicPr>
            <a:picLocks noChangeAspect="1"/>
          </p:cNvPicPr>
          <p:nvPr/>
        </p:nvPicPr>
        <p:blipFill>
          <a:blip r:embed="rId3"/>
          <a:stretch>
            <a:fillRect/>
          </a:stretch>
        </p:blipFill>
        <p:spPr>
          <a:xfrm>
            <a:off x="6096000" y="795692"/>
            <a:ext cx="5927440" cy="3412629"/>
          </a:xfrm>
          <a:prstGeom prst="rect">
            <a:avLst/>
          </a:prstGeom>
        </p:spPr>
      </p:pic>
      <p:sp>
        <p:nvSpPr>
          <p:cNvPr id="5" name="文本框 5">
            <a:extLst>
              <a:ext uri="{FF2B5EF4-FFF2-40B4-BE49-F238E27FC236}">
                <a16:creationId xmlns:a16="http://schemas.microsoft.com/office/drawing/2014/main" id="{9716E3B6-BEC9-9232-21AC-8364CF34D58D}"/>
              </a:ext>
            </a:extLst>
          </p:cNvPr>
          <p:cNvSpPr txBox="1"/>
          <p:nvPr/>
        </p:nvSpPr>
        <p:spPr>
          <a:xfrm>
            <a:off x="37824" y="4208321"/>
            <a:ext cx="11150049" cy="1785104"/>
          </a:xfrm>
          <a:prstGeom prst="rect">
            <a:avLst/>
          </a:prstGeom>
          <a:noFill/>
        </p:spPr>
        <p:txBody>
          <a:bodyPr wrap="square">
            <a:spAutoFit/>
          </a:bodyPr>
          <a:lstStyle/>
          <a:p>
            <a:pPr marL="342900" indent="-342900">
              <a:buFont typeface="Arial" panose="020B0604020202020204" pitchFamily="34" charset="0"/>
              <a:buChar char="•"/>
            </a:pPr>
            <a:r>
              <a:rPr lang="en-US" altLang="zh-CN" sz="2000" b="1">
                <a:latin typeface="Microsoft YaHei UI" panose="020B0503020204020204" pitchFamily="34" charset="-122"/>
                <a:ea typeface="Microsoft YaHei UI" panose="020B0503020204020204" pitchFamily="34" charset="-122"/>
              </a:rPr>
              <a:t>Observation</a:t>
            </a:r>
            <a:r>
              <a:rPr lang="zh-CN" altLang="en-US" sz="2000" b="1">
                <a:latin typeface="Microsoft YaHei UI" panose="020B0503020204020204" pitchFamily="34" charset="-122"/>
                <a:ea typeface="Microsoft YaHei UI" panose="020B0503020204020204" pitchFamily="34" charset="-122"/>
              </a:rPr>
              <a:t>：</a:t>
            </a:r>
            <a:endParaRPr lang="en-US" altLang="zh-CN" sz="2000" b="1">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The model‘s prediction for “Seattle” (</a:t>
            </a:r>
            <a:r>
              <a:rPr lang="en-US" altLang="zh-CN" b="1">
                <a:latin typeface="Microsoft YaHei UI" panose="020B0503020204020204" pitchFamily="34" charset="-122"/>
                <a:ea typeface="Microsoft YaHei UI" panose="020B0503020204020204" pitchFamily="34" charset="-122"/>
              </a:rPr>
              <a:t>hallucination</a:t>
            </a:r>
            <a:r>
              <a:rPr lang="en-US" altLang="zh-CN">
                <a:latin typeface="Microsoft YaHei UI" panose="020B0503020204020204" pitchFamily="34" charset="-122"/>
                <a:ea typeface="Microsoft YaHei UI" panose="020B0503020204020204" pitchFamily="34" charset="-122"/>
              </a:rPr>
              <a: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stays consistent across layers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(Seattle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is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more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likely</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appear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near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Washington</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State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in</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pre-training</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texts).</a:t>
            </a:r>
          </a:p>
          <a:p>
            <a:pPr marL="742950" lvl="1"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The likelihood of “Olympia” (</a:t>
            </a:r>
            <a:r>
              <a:rPr lang="en-US" altLang="zh-CN" b="1">
                <a:latin typeface="Microsoft YaHei UI" panose="020B0503020204020204" pitchFamily="34" charset="-122"/>
                <a:ea typeface="Microsoft YaHei UI" panose="020B0503020204020204" pitchFamily="34" charset="-122"/>
              </a:rPr>
              <a:t>the correct answer</a:t>
            </a:r>
            <a:r>
              <a:rPr lang="en-US" altLang="zh-CN">
                <a:latin typeface="Microsoft YaHei UI" panose="020B0503020204020204" pitchFamily="34" charset="-122"/>
                <a:ea typeface="Microsoft YaHei UI" panose="020B0503020204020204" pitchFamily="34" charset="-122"/>
              </a:rPr>
              <a:t>) increases progressively from lower to higher layers,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but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not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fast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enough</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surpass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“Seattle”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before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hitting</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the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last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layer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(need</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deeper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network</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do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reasoning).</a:t>
            </a:r>
            <a:endParaRPr lang="zh-CN" altLang="en-US">
              <a:latin typeface="Microsoft YaHei UI" panose="020B0503020204020204" pitchFamily="34" charset="-122"/>
              <a:ea typeface="Microsoft YaHei UI" panose="020B0503020204020204" pitchFamily="34" charset="-122"/>
            </a:endParaRPr>
          </a:p>
        </p:txBody>
      </p:sp>
      <p:sp>
        <p:nvSpPr>
          <p:cNvPr id="10" name="TextBox 9">
            <a:extLst>
              <a:ext uri="{FF2B5EF4-FFF2-40B4-BE49-F238E27FC236}">
                <a16:creationId xmlns:a16="http://schemas.microsoft.com/office/drawing/2014/main" id="{EF519AFB-C948-2D9E-6784-DFD96FA30146}"/>
              </a:ext>
            </a:extLst>
          </p:cNvPr>
          <p:cNvSpPr txBox="1"/>
          <p:nvPr/>
        </p:nvSpPr>
        <p:spPr>
          <a:xfrm>
            <a:off x="37824" y="1035422"/>
            <a:ext cx="6096000" cy="2616101"/>
          </a:xfrm>
          <a:prstGeom prst="rect">
            <a:avLst/>
          </a:prstGeom>
          <a:noFill/>
        </p:spPr>
        <p:txBody>
          <a:bodyPr wrap="square">
            <a:spAutoFit/>
          </a:bodyPr>
          <a:lstStyle/>
          <a:p>
            <a:pPr marL="342900" indent="-342900">
              <a:buFont typeface="Arial" panose="020B0604020202020204" pitchFamily="34" charset="0"/>
              <a:buChar char="•"/>
            </a:pPr>
            <a:r>
              <a:rPr lang="en-US" altLang="zh-CN" sz="2000" b="1">
                <a:latin typeface="Microsoft YaHei UI" panose="020B0503020204020204" pitchFamily="34" charset="-122"/>
                <a:ea typeface="Microsoft YaHei UI" panose="020B0503020204020204" pitchFamily="34" charset="-122"/>
              </a:rPr>
              <a:t>Previous work:</a:t>
            </a:r>
          </a:p>
          <a:p>
            <a:pPr marL="742950" lvl="1"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Transformer LMs have been loosely shown to encode “lower-level” information (e.g., part-of-speech tags) in the earlier layers, and more “semantic” information in the later layers. </a:t>
            </a:r>
            <a:br>
              <a:rPr lang="en-US" altLang="zh-CN">
                <a:latin typeface="Microsoft YaHei UI" panose="020B0503020204020204" pitchFamily="34" charset="-122"/>
                <a:ea typeface="Microsoft YaHei UI" panose="020B0503020204020204" pitchFamily="34" charset="-122"/>
              </a:rPr>
            </a:br>
            <a:r>
              <a:rPr lang="en-US" altLang="zh-CN">
                <a:latin typeface="Microsoft YaHei UI" panose="020B0503020204020204" pitchFamily="34" charset="-122"/>
                <a:ea typeface="Microsoft YaHei UI" panose="020B0503020204020204" pitchFamily="34" charset="-122"/>
              </a:rPr>
              <a:t>			——</a:t>
            </a:r>
            <a:r>
              <a:rPr lang="en-US" altLang="zh-CN" err="1">
                <a:latin typeface="Microsoft YaHei UI" panose="020B0503020204020204" pitchFamily="34" charset="-122"/>
                <a:ea typeface="Microsoft YaHei UI" panose="020B0503020204020204" pitchFamily="34" charset="-122"/>
              </a:rPr>
              <a:t>Tenney</a:t>
            </a:r>
            <a:r>
              <a:rPr lang="en-US" altLang="zh-CN">
                <a:latin typeface="Microsoft YaHei UI" panose="020B0503020204020204" pitchFamily="34" charset="-122"/>
                <a:ea typeface="Microsoft YaHei UI" panose="020B0503020204020204" pitchFamily="34" charset="-122"/>
              </a:rPr>
              <a:t> et al., 2019</a:t>
            </a:r>
          </a:p>
          <a:p>
            <a:pPr marL="742950" lvl="1"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“Knowledge neurons” are distributed in the topmost layers of the pretrained BERT model. </a:t>
            </a:r>
            <a:br>
              <a:rPr lang="en-US" altLang="zh-CN">
                <a:latin typeface="Microsoft YaHei UI" panose="020B0503020204020204" pitchFamily="34" charset="-122"/>
                <a:ea typeface="Microsoft YaHei UI" panose="020B0503020204020204" pitchFamily="34" charset="-122"/>
              </a:rPr>
            </a:br>
            <a:r>
              <a:rPr lang="en-US" altLang="zh-CN">
                <a:latin typeface="Microsoft YaHei UI" panose="020B0503020204020204" pitchFamily="34" charset="-122"/>
                <a:ea typeface="Microsoft YaHei UI" panose="020B0503020204020204" pitchFamily="34" charset="-122"/>
              </a:rPr>
              <a:t>			——Meng et al. 2022</a:t>
            </a:r>
            <a:endParaRPr lang="en-US" altLang="zh-CN" b="1">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13516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1BDD8-27EF-4DC3-74A3-4C3A55455B7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11C6FF3-7B45-89A1-E963-87EDA7E01F17}"/>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8" name="文本框 1">
            <a:extLst>
              <a:ext uri="{FF2B5EF4-FFF2-40B4-BE49-F238E27FC236}">
                <a16:creationId xmlns:a16="http://schemas.microsoft.com/office/drawing/2014/main" id="{38B4DCF3-7D2B-F9AD-BB82-13C9C653D5C1}"/>
              </a:ext>
            </a:extLst>
          </p:cNvPr>
          <p:cNvSpPr txBox="1"/>
          <p:nvPr/>
        </p:nvSpPr>
        <p:spPr>
          <a:xfrm>
            <a:off x="323934" y="6339911"/>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Chuang, Yung-Sung, et al.</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DoLa</a:t>
            </a:r>
            <a:r>
              <a:rPr lang="en-US" altLang="zh-CN" sz="1200" dirty="0">
                <a:latin typeface="Microsoft YaHei UI" panose="020B0503020204020204" pitchFamily="34" charset="-122"/>
                <a:ea typeface="Microsoft YaHei UI" panose="020B0503020204020204" pitchFamily="34" charset="-122"/>
              </a:rPr>
              <a:t>: Decoding by Contrasting Layers Improves Factuality in Large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 2024</a:t>
            </a:r>
            <a:endParaRPr lang="zh-CN" altLang="en-US" sz="1200" dirty="0">
              <a:latin typeface="Microsoft YaHei UI" panose="020B0503020204020204" pitchFamily="34" charset="-122"/>
              <a:ea typeface="Microsoft YaHei UI" panose="020B0503020204020204" pitchFamily="34" charset="-122"/>
            </a:endParaRPr>
          </a:p>
        </p:txBody>
      </p:sp>
      <p:pic>
        <p:nvPicPr>
          <p:cNvPr id="2" name="图片 4">
            <a:extLst>
              <a:ext uri="{FF2B5EF4-FFF2-40B4-BE49-F238E27FC236}">
                <a16:creationId xmlns:a16="http://schemas.microsoft.com/office/drawing/2014/main" id="{F02CCD0D-DAB2-FC42-060F-4660F695A4BC}"/>
              </a:ext>
            </a:extLst>
          </p:cNvPr>
          <p:cNvPicPr>
            <a:picLocks noChangeAspect="1"/>
          </p:cNvPicPr>
          <p:nvPr/>
        </p:nvPicPr>
        <p:blipFill>
          <a:blip r:embed="rId3"/>
          <a:stretch>
            <a:fillRect/>
          </a:stretch>
        </p:blipFill>
        <p:spPr>
          <a:xfrm>
            <a:off x="6096000" y="795692"/>
            <a:ext cx="5927440" cy="3412629"/>
          </a:xfrm>
          <a:prstGeom prst="rect">
            <a:avLst/>
          </a:prstGeom>
        </p:spPr>
      </p:pic>
      <p:sp>
        <p:nvSpPr>
          <p:cNvPr id="5" name="文本框 5">
            <a:extLst>
              <a:ext uri="{FF2B5EF4-FFF2-40B4-BE49-F238E27FC236}">
                <a16:creationId xmlns:a16="http://schemas.microsoft.com/office/drawing/2014/main" id="{A4236922-DF0A-BE4A-4F99-C913CCAA4B8C}"/>
              </a:ext>
            </a:extLst>
          </p:cNvPr>
          <p:cNvSpPr txBox="1"/>
          <p:nvPr/>
        </p:nvSpPr>
        <p:spPr>
          <a:xfrm>
            <a:off x="37824" y="4208321"/>
            <a:ext cx="11150049" cy="1785104"/>
          </a:xfrm>
          <a:prstGeom prst="rect">
            <a:avLst/>
          </a:prstGeom>
          <a:noFill/>
        </p:spPr>
        <p:txBody>
          <a:bodyPr wrap="square">
            <a:spAutoFit/>
          </a:bodyPr>
          <a:lstStyle/>
          <a:p>
            <a:pPr marL="342900" indent="-342900">
              <a:buFont typeface="Arial" panose="020B0604020202020204" pitchFamily="34" charset="0"/>
              <a:buChar char="•"/>
            </a:pPr>
            <a:r>
              <a:rPr lang="en-US" altLang="zh-CN" sz="2000" b="1">
                <a:latin typeface="Microsoft YaHei UI" panose="020B0503020204020204" pitchFamily="34" charset="-122"/>
                <a:ea typeface="Microsoft YaHei UI" panose="020B0503020204020204" pitchFamily="34" charset="-122"/>
              </a:rPr>
              <a:t>Observation</a:t>
            </a:r>
            <a:r>
              <a:rPr lang="zh-CN" altLang="en-US" sz="2000" b="1">
                <a:latin typeface="Microsoft YaHei UI" panose="020B0503020204020204" pitchFamily="34" charset="-122"/>
                <a:ea typeface="Microsoft YaHei UI" panose="020B0503020204020204" pitchFamily="34" charset="-122"/>
              </a:rPr>
              <a:t>：</a:t>
            </a:r>
            <a:endParaRPr lang="en-US" altLang="zh-CN" sz="2000" b="1">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The model‘s prediction for “Seattle” (</a:t>
            </a:r>
            <a:r>
              <a:rPr lang="en-US" altLang="zh-CN" b="1">
                <a:latin typeface="Microsoft YaHei UI" panose="020B0503020204020204" pitchFamily="34" charset="-122"/>
                <a:ea typeface="Microsoft YaHei UI" panose="020B0503020204020204" pitchFamily="34" charset="-122"/>
              </a:rPr>
              <a:t>hallucination</a:t>
            </a:r>
            <a:r>
              <a:rPr lang="en-US" altLang="zh-CN">
                <a:latin typeface="Microsoft YaHei UI" panose="020B0503020204020204" pitchFamily="34" charset="-122"/>
                <a:ea typeface="Microsoft YaHei UI" panose="020B0503020204020204" pitchFamily="34" charset="-122"/>
              </a:rPr>
              <a: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stays consistent across layers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(Seattle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is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more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likely</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appear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near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Washington</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State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in</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pre-training</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texts).</a:t>
            </a:r>
          </a:p>
          <a:p>
            <a:pPr marL="742950" lvl="1"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The likelihood of “Olympia” (</a:t>
            </a:r>
            <a:r>
              <a:rPr lang="en-US" altLang="zh-CN" b="1">
                <a:latin typeface="Microsoft YaHei UI" panose="020B0503020204020204" pitchFamily="34" charset="-122"/>
                <a:ea typeface="Microsoft YaHei UI" panose="020B0503020204020204" pitchFamily="34" charset="-122"/>
              </a:rPr>
              <a:t>the correct answer</a:t>
            </a:r>
            <a:r>
              <a:rPr lang="en-US" altLang="zh-CN">
                <a:latin typeface="Microsoft YaHei UI" panose="020B0503020204020204" pitchFamily="34" charset="-122"/>
                <a:ea typeface="Microsoft YaHei UI" panose="020B0503020204020204" pitchFamily="34" charset="-122"/>
              </a:rPr>
              <a:t>) increases progressively from lower to higher layers,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but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not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fast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enough</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surpass</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“Seattle”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before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hitting</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the</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last</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layer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(need</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deeper</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network</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do</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reasoning).</a:t>
            </a:r>
            <a:endParaRPr lang="zh-CN" altLang="en-US">
              <a:latin typeface="Microsoft YaHei UI" panose="020B0503020204020204" pitchFamily="34" charset="-122"/>
              <a:ea typeface="Microsoft YaHei UI" panose="020B0503020204020204" pitchFamily="34" charset="-122"/>
            </a:endParaRPr>
          </a:p>
        </p:txBody>
      </p:sp>
      <p:sp>
        <p:nvSpPr>
          <p:cNvPr id="10" name="TextBox 9">
            <a:extLst>
              <a:ext uri="{FF2B5EF4-FFF2-40B4-BE49-F238E27FC236}">
                <a16:creationId xmlns:a16="http://schemas.microsoft.com/office/drawing/2014/main" id="{B77F1EC4-2735-5ADC-87EE-BF2A0B29CA36}"/>
              </a:ext>
            </a:extLst>
          </p:cNvPr>
          <p:cNvSpPr txBox="1"/>
          <p:nvPr/>
        </p:nvSpPr>
        <p:spPr>
          <a:xfrm>
            <a:off x="37824" y="1035422"/>
            <a:ext cx="6096000" cy="2616101"/>
          </a:xfrm>
          <a:prstGeom prst="rect">
            <a:avLst/>
          </a:prstGeom>
          <a:noFill/>
        </p:spPr>
        <p:txBody>
          <a:bodyPr wrap="square">
            <a:spAutoFit/>
          </a:bodyPr>
          <a:lstStyle/>
          <a:p>
            <a:pPr marL="342900" indent="-342900">
              <a:buFont typeface="Arial" panose="020B0604020202020204" pitchFamily="34" charset="0"/>
              <a:buChar char="•"/>
            </a:pPr>
            <a:r>
              <a:rPr lang="en-US" altLang="zh-CN" sz="2000" b="1">
                <a:latin typeface="Microsoft YaHei UI" panose="020B0503020204020204" pitchFamily="34" charset="-122"/>
                <a:ea typeface="Microsoft YaHei UI" panose="020B0503020204020204" pitchFamily="34" charset="-122"/>
              </a:rPr>
              <a:t>Previous work:</a:t>
            </a:r>
          </a:p>
          <a:p>
            <a:pPr marL="742950" lvl="1"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Transformer LMs have been loosely shown to encode “lower-level” information (e.g., part-of-speech tags) in the earlier layers, and more “semantic” information in the later layers. </a:t>
            </a:r>
            <a:br>
              <a:rPr lang="en-US" altLang="zh-CN">
                <a:latin typeface="Microsoft YaHei UI" panose="020B0503020204020204" pitchFamily="34" charset="-122"/>
                <a:ea typeface="Microsoft YaHei UI" panose="020B0503020204020204" pitchFamily="34" charset="-122"/>
              </a:rPr>
            </a:br>
            <a:r>
              <a:rPr lang="en-US" altLang="zh-CN">
                <a:latin typeface="Microsoft YaHei UI" panose="020B0503020204020204" pitchFamily="34" charset="-122"/>
                <a:ea typeface="Microsoft YaHei UI" panose="020B0503020204020204" pitchFamily="34" charset="-122"/>
              </a:rPr>
              <a:t>			——</a:t>
            </a:r>
            <a:r>
              <a:rPr lang="en-US" altLang="zh-CN" err="1">
                <a:latin typeface="Microsoft YaHei UI" panose="020B0503020204020204" pitchFamily="34" charset="-122"/>
                <a:ea typeface="Microsoft YaHei UI" panose="020B0503020204020204" pitchFamily="34" charset="-122"/>
              </a:rPr>
              <a:t>Tenney</a:t>
            </a:r>
            <a:r>
              <a:rPr lang="en-US" altLang="zh-CN">
                <a:latin typeface="Microsoft YaHei UI" panose="020B0503020204020204" pitchFamily="34" charset="-122"/>
                <a:ea typeface="Microsoft YaHei UI" panose="020B0503020204020204" pitchFamily="34" charset="-122"/>
              </a:rPr>
              <a:t> et al., 2019</a:t>
            </a:r>
          </a:p>
          <a:p>
            <a:pPr marL="742950" lvl="1" indent="-28575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rPr>
              <a:t>“Knowledge neurons” are distributed in the topmost layers of the pretrained BERT model. </a:t>
            </a:r>
            <a:br>
              <a:rPr lang="en-US" altLang="zh-CN">
                <a:latin typeface="Microsoft YaHei UI" panose="020B0503020204020204" pitchFamily="34" charset="-122"/>
                <a:ea typeface="Microsoft YaHei UI" panose="020B0503020204020204" pitchFamily="34" charset="-122"/>
              </a:rPr>
            </a:br>
            <a:r>
              <a:rPr lang="en-US" altLang="zh-CN">
                <a:latin typeface="Microsoft YaHei UI" panose="020B0503020204020204" pitchFamily="34" charset="-122"/>
                <a:ea typeface="Microsoft YaHei UI" panose="020B0503020204020204" pitchFamily="34" charset="-122"/>
              </a:rPr>
              <a:t>			——Meng et al. 2022</a:t>
            </a:r>
            <a:endParaRPr lang="en-US" altLang="zh-CN" b="1">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4026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5E0A212D-AB67-68B3-320D-9E98B1815DFE}"/>
              </a:ext>
            </a:extLst>
          </p:cNvPr>
          <p:cNvCxnSpPr>
            <a:cxnSpLocks/>
          </p:cNvCxnSpPr>
          <p:nvPr/>
        </p:nvCxnSpPr>
        <p:spPr>
          <a:xfrm flipV="1">
            <a:off x="3020602" y="4188634"/>
            <a:ext cx="3739794" cy="169845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47DBCBD-82DE-B6AF-D9D3-228C8E9BFBA2}"/>
              </a:ext>
            </a:extLst>
          </p:cNvPr>
          <p:cNvCxnSpPr>
            <a:cxnSpLocks/>
          </p:cNvCxnSpPr>
          <p:nvPr/>
        </p:nvCxnSpPr>
        <p:spPr>
          <a:xfrm flipV="1">
            <a:off x="3327115" y="4251788"/>
            <a:ext cx="6953535" cy="8630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7780524F-24CD-13DD-8AC1-54C640D2C3F0}"/>
              </a:ext>
            </a:extLst>
          </p:cNvPr>
          <p:cNvSpPr>
            <a:spLocks noGrp="1"/>
          </p:cNvSpPr>
          <p:nvPr>
            <p:ph type="sldNum" sz="quarter" idx="12"/>
          </p:nvPr>
        </p:nvSpPr>
        <p:spPr/>
        <p:txBody>
          <a:bodyPr/>
          <a:lstStyle/>
          <a:p>
            <a:fld id="{0C913308-F349-4B6D-A68A-DD1791B4A57B}" type="slidenum">
              <a:rPr lang="zh-CN" altLang="en-US" smtClean="0"/>
              <a:pPr/>
              <a:t>26</a:t>
            </a:fld>
            <a:endParaRPr lang="zh-CN" altLang="en-US"/>
          </a:p>
        </p:txBody>
      </p:sp>
      <p:sp>
        <p:nvSpPr>
          <p:cNvPr id="8" name="文本框 7">
            <a:extLst>
              <a:ext uri="{FF2B5EF4-FFF2-40B4-BE49-F238E27FC236}">
                <a16:creationId xmlns:a16="http://schemas.microsoft.com/office/drawing/2014/main" id="{7CC6B960-717C-61EC-CD47-36C62B1CB411}"/>
              </a:ext>
            </a:extLst>
          </p:cNvPr>
          <p:cNvSpPr txBox="1"/>
          <p:nvPr/>
        </p:nvSpPr>
        <p:spPr>
          <a:xfrm>
            <a:off x="1907206" y="4966085"/>
            <a:ext cx="10680149" cy="1477328"/>
          </a:xfrm>
          <a:prstGeom prst="rect">
            <a:avLst/>
          </a:prstGeom>
          <a:noFill/>
        </p:spPr>
        <p:txBody>
          <a:bodyPr wrap="square">
            <a:spAutoFit/>
          </a:bodyPr>
          <a:lstStyle/>
          <a:p>
            <a:pPr marL="285750" indent="-285750">
              <a:buFont typeface="Arial" panose="020B0604020202020204" pitchFamily="34" charset="0"/>
              <a:buChar char="•"/>
            </a:pPr>
            <a:r>
              <a:rPr lang="en-US" altLang="zh-CN" b="1">
                <a:solidFill>
                  <a:srgbClr val="FF0000"/>
                </a:solidFill>
              </a:rPr>
              <a:t>Pattern #1</a:t>
            </a:r>
            <a:r>
              <a:rPr lang="en-US" altLang="zh-CN" b="1"/>
              <a:t>: </a:t>
            </a:r>
            <a:r>
              <a:rPr lang="en-US" altLang="zh-CN"/>
              <a:t>High Jensen-Shannon Divergence (JSD) in the upper layers suggests the model refines its predictions and adds factual knowledge late in the process when dealing with named entities and dates.</a:t>
            </a:r>
          </a:p>
          <a:p>
            <a:endParaRPr lang="en-US" altLang="zh-CN"/>
          </a:p>
          <a:p>
            <a:pPr marL="285750" indent="-285750">
              <a:buFont typeface="Arial" panose="020B0604020202020204" pitchFamily="34" charset="0"/>
              <a:buChar char="•"/>
            </a:pPr>
            <a:r>
              <a:rPr lang="en-US" altLang="zh-CN" b="1">
                <a:solidFill>
                  <a:srgbClr val="FFC000"/>
                </a:solidFill>
              </a:rPr>
              <a:t>Pattern #2</a:t>
            </a:r>
            <a:r>
              <a:rPr lang="en-US" altLang="zh-CN" b="1"/>
              <a:t>: </a:t>
            </a:r>
            <a:r>
              <a:rPr lang="en-US" altLang="zh-CN"/>
              <a:t>Low JSD in the middle to upper layers shows the model quickly settles on function words and repeated tokens, maintaining consistent predictions through the later layers.</a:t>
            </a:r>
            <a:endParaRPr lang="zh-CN" altLang="en-US"/>
          </a:p>
        </p:txBody>
      </p:sp>
      <p:pic>
        <p:nvPicPr>
          <p:cNvPr id="6" name="图片 5">
            <a:extLst>
              <a:ext uri="{FF2B5EF4-FFF2-40B4-BE49-F238E27FC236}">
                <a16:creationId xmlns:a16="http://schemas.microsoft.com/office/drawing/2014/main" id="{2CEC243E-6B4B-C7FC-F024-07BEE98C074F}"/>
              </a:ext>
            </a:extLst>
          </p:cNvPr>
          <p:cNvPicPr>
            <a:picLocks noChangeAspect="1"/>
          </p:cNvPicPr>
          <p:nvPr/>
        </p:nvPicPr>
        <p:blipFill>
          <a:blip r:embed="rId3"/>
          <a:stretch>
            <a:fillRect/>
          </a:stretch>
        </p:blipFill>
        <p:spPr>
          <a:xfrm>
            <a:off x="3249070" y="736520"/>
            <a:ext cx="8942930" cy="3452114"/>
          </a:xfrm>
          <a:prstGeom prst="rect">
            <a:avLst/>
          </a:prstGeom>
        </p:spPr>
      </p:pic>
      <p:sp>
        <p:nvSpPr>
          <p:cNvPr id="5" name="文本框 4">
            <a:extLst>
              <a:ext uri="{FF2B5EF4-FFF2-40B4-BE49-F238E27FC236}">
                <a16:creationId xmlns:a16="http://schemas.microsoft.com/office/drawing/2014/main" id="{76237E52-1D47-CEB8-2DCE-325DE256C3F6}"/>
              </a:ext>
            </a:extLst>
          </p:cNvPr>
          <p:cNvSpPr txBox="1"/>
          <p:nvPr/>
        </p:nvSpPr>
        <p:spPr>
          <a:xfrm>
            <a:off x="3475081" y="4231406"/>
            <a:ext cx="8843965" cy="307777"/>
          </a:xfrm>
          <a:prstGeom prst="rect">
            <a:avLst/>
          </a:prstGeom>
          <a:noFill/>
        </p:spPr>
        <p:txBody>
          <a:bodyPr wrap="square">
            <a:spAutoFit/>
          </a:bodyPr>
          <a:lstStyle/>
          <a:p>
            <a:r>
              <a:rPr lang="zh-CN" altLang="en-US" sz="1400" i="1"/>
              <a:t>Jensen-Shannon Divergence (JSD) between the </a:t>
            </a:r>
            <a:r>
              <a:rPr lang="zh-CN" altLang="en-US" sz="1400" b="1" i="1"/>
              <a:t>early exiting output distributions </a:t>
            </a:r>
            <a:r>
              <a:rPr lang="zh-CN" altLang="en-US" sz="1400" i="1"/>
              <a:t>and </a:t>
            </a:r>
            <a:r>
              <a:rPr lang="zh-CN" altLang="en-US" sz="1400" b="1" i="1"/>
              <a:t>the final layer output distribution</a:t>
            </a:r>
          </a:p>
        </p:txBody>
      </p:sp>
      <p:sp>
        <p:nvSpPr>
          <p:cNvPr id="2" name="文本框 1">
            <a:extLst>
              <a:ext uri="{FF2B5EF4-FFF2-40B4-BE49-F238E27FC236}">
                <a16:creationId xmlns:a16="http://schemas.microsoft.com/office/drawing/2014/main" id="{A417C4C9-6388-8F2F-86BF-6870BAB70882}"/>
              </a:ext>
            </a:extLst>
          </p:cNvPr>
          <p:cNvSpPr txBox="1"/>
          <p:nvPr/>
        </p:nvSpPr>
        <p:spPr>
          <a:xfrm>
            <a:off x="323934" y="6376487"/>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Chuang, Yung-Sung, et al. </a:t>
            </a:r>
            <a:r>
              <a:rPr lang="en-US" altLang="zh-CN" sz="1200" dirty="0" err="1">
                <a:latin typeface="Microsoft YaHei UI" panose="020B0503020204020204" pitchFamily="34" charset="-122"/>
                <a:ea typeface="Microsoft YaHei UI" panose="020B0503020204020204" pitchFamily="34" charset="-122"/>
              </a:rPr>
              <a:t>DoLa</a:t>
            </a:r>
            <a:r>
              <a:rPr lang="en-US" altLang="zh-CN" sz="1200" dirty="0">
                <a:latin typeface="Microsoft YaHei UI" panose="020B0503020204020204" pitchFamily="34" charset="-122"/>
                <a:ea typeface="Microsoft YaHei UI" panose="020B0503020204020204" pitchFamily="34" charset="-122"/>
              </a:rPr>
              <a:t>: Decoding by Contrasting Layers Improves Factuality in Large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 2024</a:t>
            </a:r>
            <a:endParaRPr lang="zh-CN" altLang="en-US" sz="1200" dirty="0">
              <a:latin typeface="Microsoft YaHei UI" panose="020B0503020204020204" pitchFamily="34" charset="-122"/>
              <a:ea typeface="Microsoft YaHei UI" panose="020B0503020204020204" pitchFamily="34" charset="-122"/>
            </a:endParaRPr>
          </a:p>
        </p:txBody>
      </p:sp>
      <p:pic>
        <p:nvPicPr>
          <p:cNvPr id="12" name="Picture 11" descr="A graph of a function&#10;&#10;Description automatically generated">
            <a:extLst>
              <a:ext uri="{FF2B5EF4-FFF2-40B4-BE49-F238E27FC236}">
                <a16:creationId xmlns:a16="http://schemas.microsoft.com/office/drawing/2014/main" id="{45A8268C-8289-826F-4FB6-55703A80B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34" y="3563823"/>
            <a:ext cx="2302568" cy="1479445"/>
          </a:xfrm>
          <a:prstGeom prst="rect">
            <a:avLst/>
          </a:prstGeom>
        </p:spPr>
      </p:pic>
      <p:pic>
        <p:nvPicPr>
          <p:cNvPr id="13" name="Picture 2">
            <a:extLst>
              <a:ext uri="{FF2B5EF4-FFF2-40B4-BE49-F238E27FC236}">
                <a16:creationId xmlns:a16="http://schemas.microsoft.com/office/drawing/2014/main" id="{8A053D1E-783D-5EF9-401A-62C1095B25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61" y="865335"/>
            <a:ext cx="2811335" cy="268931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2F32E8CA-960E-F1C8-680F-D37B57CB4877}"/>
              </a:ext>
            </a:extLst>
          </p:cNvPr>
          <p:cNvCxnSpPr>
            <a:cxnSpLocks/>
          </p:cNvCxnSpPr>
          <p:nvPr/>
        </p:nvCxnSpPr>
        <p:spPr>
          <a:xfrm flipV="1">
            <a:off x="3020602" y="4188634"/>
            <a:ext cx="608546" cy="7737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6C2B163-2254-C319-E64A-A7F66614D739}"/>
              </a:ext>
            </a:extLst>
          </p:cNvPr>
          <p:cNvSpPr/>
          <p:nvPr/>
        </p:nvSpPr>
        <p:spPr>
          <a:xfrm>
            <a:off x="3631022" y="1406897"/>
            <a:ext cx="2071136" cy="2692491"/>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6" name="Rectangle 15">
            <a:extLst>
              <a:ext uri="{FF2B5EF4-FFF2-40B4-BE49-F238E27FC236}">
                <a16:creationId xmlns:a16="http://schemas.microsoft.com/office/drawing/2014/main" id="{CCD62A92-0F2A-ACC6-8D8B-AAE94DC376A8}"/>
              </a:ext>
            </a:extLst>
          </p:cNvPr>
          <p:cNvSpPr/>
          <p:nvPr/>
        </p:nvSpPr>
        <p:spPr>
          <a:xfrm>
            <a:off x="10294705" y="1432105"/>
            <a:ext cx="1461433" cy="2692491"/>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0" name="Rectangle 19">
            <a:extLst>
              <a:ext uri="{FF2B5EF4-FFF2-40B4-BE49-F238E27FC236}">
                <a16:creationId xmlns:a16="http://schemas.microsoft.com/office/drawing/2014/main" id="{1225DF1E-2794-BC22-AD1A-B7411AF6079D}"/>
              </a:ext>
            </a:extLst>
          </p:cNvPr>
          <p:cNvSpPr/>
          <p:nvPr/>
        </p:nvSpPr>
        <p:spPr>
          <a:xfrm>
            <a:off x="5806282" y="1406898"/>
            <a:ext cx="4052561" cy="2688824"/>
          </a:xfrm>
          <a:prstGeom prst="rect">
            <a:avLst/>
          </a:prstGeom>
          <a:noFill/>
          <a:ln w="317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5" name="Title 1">
            <a:extLst>
              <a:ext uri="{FF2B5EF4-FFF2-40B4-BE49-F238E27FC236}">
                <a16:creationId xmlns:a16="http://schemas.microsoft.com/office/drawing/2014/main" id="{8428ACAF-EC44-E767-8A13-A0CE85BAF029}"/>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875808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20054045-ED9A-8A89-EDBD-8424C926E578}"/>
              </a:ext>
            </a:extLst>
          </p:cNvPr>
          <p:cNvPicPr>
            <a:picLocks noGrp="1" noChangeAspect="1"/>
          </p:cNvPicPr>
          <p:nvPr>
            <p:ph idx="1"/>
          </p:nvPr>
        </p:nvPicPr>
        <p:blipFill>
          <a:blip r:embed="rId3"/>
          <a:stretch>
            <a:fillRect/>
          </a:stretch>
        </p:blipFill>
        <p:spPr>
          <a:xfrm>
            <a:off x="2407106" y="908279"/>
            <a:ext cx="7132129" cy="3852990"/>
          </a:xfrm>
        </p:spPr>
      </p:pic>
      <p:sp>
        <p:nvSpPr>
          <p:cNvPr id="3" name="灯片编号占位符 2">
            <a:extLst>
              <a:ext uri="{FF2B5EF4-FFF2-40B4-BE49-F238E27FC236}">
                <a16:creationId xmlns:a16="http://schemas.microsoft.com/office/drawing/2014/main" id="{D45C78AF-AEA4-8DFF-BEC3-2D2FB0EBEA79}"/>
              </a:ext>
            </a:extLst>
          </p:cNvPr>
          <p:cNvSpPr>
            <a:spLocks noGrp="1"/>
          </p:cNvSpPr>
          <p:nvPr>
            <p:ph type="sldNum" sz="quarter" idx="12"/>
          </p:nvPr>
        </p:nvSpPr>
        <p:spPr/>
        <p:txBody>
          <a:bodyPr/>
          <a:lstStyle/>
          <a:p>
            <a:fld id="{0C913308-F349-4B6D-A68A-DD1791B4A57B}" type="slidenum">
              <a:rPr lang="zh-CN" altLang="en-US" smtClean="0"/>
              <a:pPr/>
              <a:t>27</a:t>
            </a:fld>
            <a:endParaRPr lang="zh-CN" altLang="en-US"/>
          </a:p>
        </p:txBody>
      </p:sp>
      <p:sp>
        <p:nvSpPr>
          <p:cNvPr id="8" name="文本框 7">
            <a:extLst>
              <a:ext uri="{FF2B5EF4-FFF2-40B4-BE49-F238E27FC236}">
                <a16:creationId xmlns:a16="http://schemas.microsoft.com/office/drawing/2014/main" id="{A1DCC4B9-2116-5ABD-730C-B94D85B1A966}"/>
              </a:ext>
            </a:extLst>
          </p:cNvPr>
          <p:cNvSpPr txBox="1"/>
          <p:nvPr/>
        </p:nvSpPr>
        <p:spPr>
          <a:xfrm>
            <a:off x="3781100" y="4761269"/>
            <a:ext cx="6105524" cy="307777"/>
          </a:xfrm>
          <a:prstGeom prst="rect">
            <a:avLst/>
          </a:prstGeom>
          <a:noFill/>
        </p:spPr>
        <p:txBody>
          <a:bodyPr wrap="square">
            <a:spAutoFit/>
          </a:bodyPr>
          <a:lstStyle/>
          <a:p>
            <a:r>
              <a:rPr lang="en-US" altLang="zh-CN" sz="1400" i="1"/>
              <a:t>I</a:t>
            </a:r>
            <a:r>
              <a:rPr lang="zh-CN" altLang="en-US" sz="1400" i="1"/>
              <a:t>llustration of how dynamic premature layer selection works.</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53526D4-1241-0A3C-6B8B-1367EC0E6D38}"/>
                  </a:ext>
                </a:extLst>
              </p:cNvPr>
              <p:cNvSpPr txBox="1"/>
              <p:nvPr/>
            </p:nvSpPr>
            <p:spPr>
              <a:xfrm>
                <a:off x="1217295" y="5059810"/>
                <a:ext cx="9511749" cy="1828706"/>
              </a:xfrm>
              <a:prstGeom prst="rect">
                <a:avLst/>
              </a:prstGeom>
              <a:noFill/>
            </p:spPr>
            <p:txBody>
              <a:bodyPr wrap="square">
                <a:spAutoFit/>
              </a:bodyPr>
              <a:lstStyle/>
              <a:p>
                <a:pPr marL="285750" indent="-285750">
                  <a:buFont typeface="Wingdings" panose="05000000000000000000" pitchFamily="2" charset="2"/>
                  <a:buChar char="Ø"/>
                </a:pPr>
                <a:r>
                  <a:rPr lang="en-US" altLang="zh-CN"/>
                  <a:t>Dynamic premature layer selection</a:t>
                </a:r>
              </a:p>
              <a:p>
                <a:pPr marL="285750" indent="-285750">
                  <a:buFont typeface="Wingdings" panose="05000000000000000000" pitchFamily="2" charset="2"/>
                  <a:buChar char="Ø"/>
                </a:pPr>
                <a:endParaRPr lang="en-US" altLang="zh-CN"/>
              </a:p>
              <a:p>
                <a:pPr algn="just"/>
                <a14:m>
                  <m:oMathPara xmlns:m="http://schemas.openxmlformats.org/officeDocument/2006/math">
                    <m:oMathParaPr>
                      <m:jc m:val="centerGroup"/>
                    </m:oMathParaPr>
                    <m:oMath xmlns:m="http://schemas.openxmlformats.org/officeDocument/2006/math">
                      <m:r>
                        <a:rPr lang="en-US" altLang="zh-CN" sz="1600" i="1" kern="100" smtClean="0">
                          <a:effectLst/>
                          <a:latin typeface="Cambria Math" panose="02040503050406030204" pitchFamily="18" charset="0"/>
                          <a:ea typeface="等线" panose="02010600030101010101" pitchFamily="2" charset="-122"/>
                          <a:cs typeface="Times New Roman" panose="02020603050405020304" pitchFamily="18" charset="0"/>
                        </a:rPr>
                        <m:t>𝑀</m:t>
                      </m:r>
                      <m:r>
                        <a:rPr lang="en-US" altLang="zh-CN" sz="1600" i="1" kern="100" smtClean="0">
                          <a:effectLst/>
                          <a:latin typeface="Cambria Math" panose="02040503050406030204" pitchFamily="18" charset="0"/>
                          <a:ea typeface="等线" panose="02010600030101010101" pitchFamily="2" charset="-122"/>
                          <a:cs typeface="Times New Roman" panose="02020603050405020304" pitchFamily="18" charset="0"/>
                        </a:rPr>
                        <m:t>=</m:t>
                      </m:r>
                      <m:func>
                        <m:funcPr>
                          <m:ctrlP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ctrlPr>
                        </m:funcPr>
                        <m:fName>
                          <m:r>
                            <m:rPr>
                              <m:sty m:val="p"/>
                            </m:rPr>
                            <a:rPr lang="en-US" altLang="zh-CN" sz="1600" kern="100">
                              <a:effectLst/>
                              <a:latin typeface="Cambria Math" panose="02040503050406030204" pitchFamily="18" charset="0"/>
                              <a:ea typeface="等线" panose="02010600030101010101" pitchFamily="2" charset="-122"/>
                              <a:cs typeface="Times New Roman" panose="02020603050405020304" pitchFamily="18" charset="0"/>
                            </a:rPr>
                            <m:t>arg</m:t>
                          </m:r>
                        </m:fName>
                        <m:e>
                          <m:limLow>
                            <m:limLow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limLow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𝑚𝑎𝑥</m:t>
                              </m:r>
                            </m:e>
                            <m:lim>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𝑗</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𝒥</m:t>
                              </m:r>
                            </m:lim>
                          </m:limLow>
                        </m:e>
                      </m:func>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 </m:t>
                      </m:r>
                      <m:r>
                        <m:rPr>
                          <m:sty m:val="p"/>
                        </m:rPr>
                        <a:rPr lang="en-US" altLang="zh-CN" sz="1600" kern="100">
                          <a:effectLst/>
                          <a:latin typeface="Cambria Math" panose="02040503050406030204" pitchFamily="18" charset="0"/>
                          <a:ea typeface="等线" panose="02010600030101010101" pitchFamily="2" charset="-122"/>
                          <a:cs typeface="Times New Roman" panose="02020603050405020304" pitchFamily="18" charset="0"/>
                        </a:rPr>
                        <m:t>JSD</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d>
                        <m:d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𝑁</m:t>
                              </m:r>
                            </m:sub>
                          </m:sSub>
                          <m:d>
                            <m:d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&lt;</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𝑡</m:t>
                                  </m:r>
                                </m:sub>
                              </m:sSub>
                            </m:e>
                          </m:d>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𝑗</m:t>
                              </m:r>
                            </m:sub>
                          </m:sSub>
                          <m:d>
                            <m:d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&lt;</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𝑡</m:t>
                                  </m:r>
                                </m:sub>
                              </m:sSub>
                            </m:e>
                          </m:d>
                        </m:e>
                      </m:d>
                    </m:oMath>
                  </m:oMathPara>
                </a14:m>
                <a:endParaRPr lang="en-US" altLang="zh-CN" sz="1600" kern="10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1600" kern="100">
                    <a:effectLst/>
                    <a:latin typeface="Times New Roman" panose="02020603050405020304" pitchFamily="18" charset="0"/>
                    <a:ea typeface="等线" panose="02010600030101010101" pitchFamily="2" charset="-122"/>
                    <a:cs typeface="Times New Roman" panose="02020603050405020304" pitchFamily="18" charset="0"/>
                  </a:rPr>
                  <a:t>where J is the set of candidate early layers considered for premature layer selection.</a:t>
                </a:r>
                <a:endParaRPr lang="zh-CN" altLang="zh-CN" sz="1600" kern="100">
                  <a:effectLst/>
                  <a:latin typeface="Times New Roman" panose="02020603050405020304" pitchFamily="18" charset="0"/>
                  <a:ea typeface="等线" panose="02010600030101010101" pitchFamily="2" charset="-122"/>
                  <a:cs typeface="Times New Roman" panose="02020603050405020304" pitchFamily="18" charset="0"/>
                </a:endParaRPr>
              </a:p>
              <a:p>
                <a:pPr marL="285750" indent="-285750" algn="just">
                  <a:spcAft>
                    <a:spcPts val="0"/>
                  </a:spcAft>
                  <a:buFont typeface="Arial" panose="020B0604020202020204" pitchFamily="34" charset="0"/>
                  <a:buChar char="•"/>
                </a:pPr>
                <a:endParaRPr lang="zh-CN" altLang="zh-CN" sz="1600" kern="100">
                  <a:effectLst/>
                  <a:latin typeface="等线" panose="02010600030101010101" pitchFamily="2" charset="-122"/>
                  <a:ea typeface="等线" panose="02010600030101010101" pitchFamily="2" charset="-122"/>
                </a:endParaRPr>
              </a:p>
              <a:p>
                <a:endParaRPr lang="zh-CN" altLang="en-US"/>
              </a:p>
            </p:txBody>
          </p:sp>
        </mc:Choice>
        <mc:Fallback xmlns="">
          <p:sp>
            <p:nvSpPr>
              <p:cNvPr id="10" name="文本框 9">
                <a:extLst>
                  <a:ext uri="{FF2B5EF4-FFF2-40B4-BE49-F238E27FC236}">
                    <a16:creationId xmlns:a16="http://schemas.microsoft.com/office/drawing/2014/main" id="{D53526D4-1241-0A3C-6B8B-1367EC0E6D38}"/>
                  </a:ext>
                </a:extLst>
              </p:cNvPr>
              <p:cNvSpPr txBox="1">
                <a:spLocks noRot="1" noChangeAspect="1" noMove="1" noResize="1" noEditPoints="1" noAdjustHandles="1" noChangeArrowheads="1" noChangeShapeType="1" noTextEdit="1"/>
              </p:cNvSpPr>
              <p:nvPr/>
            </p:nvSpPr>
            <p:spPr>
              <a:xfrm>
                <a:off x="1217295" y="5059810"/>
                <a:ext cx="9511749" cy="1828706"/>
              </a:xfrm>
              <a:prstGeom prst="rect">
                <a:avLst/>
              </a:prstGeom>
              <a:blipFill>
                <a:blip r:embed="rId4"/>
                <a:stretch>
                  <a:fillRect l="-534" t="-1379"/>
                </a:stretch>
              </a:blipFill>
            </p:spPr>
            <p:txBody>
              <a:bodyPr/>
              <a:lstStyle/>
              <a:p>
                <a:r>
                  <a:rPr lang="en-CN">
                    <a:noFill/>
                  </a:rPr>
                  <a:t> </a:t>
                </a:r>
              </a:p>
            </p:txBody>
          </p:sp>
        </mc:Fallback>
      </mc:AlternateContent>
      <p:sp>
        <p:nvSpPr>
          <p:cNvPr id="7" name="文本框 1">
            <a:extLst>
              <a:ext uri="{FF2B5EF4-FFF2-40B4-BE49-F238E27FC236}">
                <a16:creationId xmlns:a16="http://schemas.microsoft.com/office/drawing/2014/main" id="{08CFF843-C2EE-8287-B796-33E927B09ACF}"/>
              </a:ext>
            </a:extLst>
          </p:cNvPr>
          <p:cNvSpPr txBox="1"/>
          <p:nvPr/>
        </p:nvSpPr>
        <p:spPr>
          <a:xfrm>
            <a:off x="323934" y="6403919"/>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Chuang, Yung-Sung, et al. </a:t>
            </a:r>
            <a:r>
              <a:rPr lang="en-US" altLang="zh-CN" sz="1200" dirty="0" err="1">
                <a:latin typeface="Microsoft YaHei UI" panose="020B0503020204020204" pitchFamily="34" charset="-122"/>
                <a:ea typeface="Microsoft YaHei UI" panose="020B0503020204020204" pitchFamily="34" charset="-122"/>
              </a:rPr>
              <a:t>DoLa</a:t>
            </a:r>
            <a:r>
              <a:rPr lang="en-US" altLang="zh-CN" sz="1200" dirty="0">
                <a:latin typeface="Microsoft YaHei UI" panose="020B0503020204020204" pitchFamily="34" charset="-122"/>
                <a:ea typeface="Microsoft YaHei UI" panose="020B0503020204020204" pitchFamily="34" charset="-122"/>
              </a:rPr>
              <a:t>: Decoding by Contrasting Layers Improves Factuality in Large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 2024</a:t>
            </a:r>
            <a:endParaRPr lang="zh-CN" altLang="en-US" sz="1200" dirty="0">
              <a:latin typeface="Microsoft YaHei UI" panose="020B0503020204020204" pitchFamily="34" charset="-122"/>
              <a:ea typeface="Microsoft YaHei UI" panose="020B0503020204020204" pitchFamily="34" charset="-122"/>
            </a:endParaRPr>
          </a:p>
        </p:txBody>
      </p:sp>
      <p:sp>
        <p:nvSpPr>
          <p:cNvPr id="12" name="Title 1">
            <a:extLst>
              <a:ext uri="{FF2B5EF4-FFF2-40B4-BE49-F238E27FC236}">
                <a16:creationId xmlns:a16="http://schemas.microsoft.com/office/drawing/2014/main" id="{C87F5557-7A29-28F2-F919-CF7BF758256A}"/>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611479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45C78AF-AEA4-8DFF-BEC3-2D2FB0EBEA79}"/>
              </a:ext>
            </a:extLst>
          </p:cNvPr>
          <p:cNvSpPr>
            <a:spLocks noGrp="1"/>
          </p:cNvSpPr>
          <p:nvPr>
            <p:ph type="sldNum" sz="quarter" idx="12"/>
          </p:nvPr>
        </p:nvSpPr>
        <p:spPr/>
        <p:txBody>
          <a:bodyPr/>
          <a:lstStyle/>
          <a:p>
            <a:fld id="{0C913308-F349-4B6D-A68A-DD1791B4A57B}" type="slidenum">
              <a:rPr lang="zh-CN" altLang="en-US" smtClean="0"/>
              <a:pPr/>
              <a:t>28</a:t>
            </a:fld>
            <a:endParaRPr lang="zh-CN" altLang="en-US"/>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53526D4-1241-0A3C-6B8B-1367EC0E6D38}"/>
                  </a:ext>
                </a:extLst>
              </p:cNvPr>
              <p:cNvSpPr txBox="1"/>
              <p:nvPr/>
            </p:nvSpPr>
            <p:spPr>
              <a:xfrm>
                <a:off x="1110027" y="1102314"/>
                <a:ext cx="9511749" cy="4161652"/>
              </a:xfrm>
              <a:prstGeom prst="rect">
                <a:avLst/>
              </a:prstGeom>
              <a:noFill/>
            </p:spPr>
            <p:txBody>
              <a:bodyPr wrap="square">
                <a:spAutoFit/>
              </a:bodyPr>
              <a:lstStyle/>
              <a:p>
                <a:pPr marL="342900" indent="-342900">
                  <a:buFont typeface="Arial" panose="020B0604020202020204" pitchFamily="34" charset="0"/>
                  <a:buChar char="•"/>
                </a:pPr>
                <a:r>
                  <a:rPr lang="en-US" altLang="zh-CN" sz="2400">
                    <a:latin typeface="Microsoft YaHei UI" panose="020B0503020204020204" pitchFamily="34" charset="-122"/>
                    <a:ea typeface="Microsoft YaHei UI" panose="020B0503020204020204" pitchFamily="34" charset="-122"/>
                  </a:rPr>
                  <a:t>Contrasting the predictions</a:t>
                </a:r>
              </a:p>
              <a:p>
                <a:pPr algn="just"/>
                <a14:m>
                  <m:oMathPara xmlns:m="http://schemas.openxmlformats.org/officeDocument/2006/math">
                    <m:oMathParaPr>
                      <m:jc m:val="centerGroup"/>
                    </m:oMathParaPr>
                    <m:oMath xmlns:m="http://schemas.openxmlformats.org/officeDocument/2006/math">
                      <m:eqArr>
                        <m:eqArr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eqArr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ℱ</m:t>
                          </m:r>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𝑁</m:t>
                                  </m:r>
                                </m:sub>
                              </m:sSub>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e>
                              </m:d>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𝑀</m:t>
                                  </m:r>
                                </m:sub>
                              </m:sSub>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e>
                              </m:d>
                            </m:e>
                          </m:d>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&amp;=</m:t>
                          </m:r>
                          <m:d>
                            <m:dPr>
                              <m:begChr m:val="{"/>
                              <m:endChr m:val=""/>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2"/>
                                        <m:mcJc m:val="center"/>
                                      </m:mcPr>
                                    </m:mc>
                                  </m:mcs>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mPr>
                                <m:mr>
                                  <m:e>
                                    <m:r>
                                      <m:rPr>
                                        <m:sty m:val="p"/>
                                      </m:rPr>
                                      <a:rPr lang="en-US" altLang="zh-CN" sz="1600" kern="100">
                                        <a:latin typeface="Cambria Math" panose="02040503050406030204" pitchFamily="18" charset="0"/>
                                        <a:ea typeface="等线" panose="02010600030101010101" pitchFamily="2" charset="-122"/>
                                        <a:cs typeface="Times New Roman" panose="02020603050405020304" pitchFamily="18" charset="0"/>
                                      </a:rPr>
                                      <m:t>log</m:t>
                                    </m:r>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𝑁</m:t>
                                            </m:r>
                                          </m:sub>
                                        </m:sSub>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e>
                                        </m:d>
                                      </m:num>
                                      <m:den>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𝑀</m:t>
                                            </m:r>
                                          </m:sub>
                                        </m:sSub>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e>
                                        </m:d>
                                      </m:den>
                                    </m:f>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e>
                                  <m:e>
                                    <m:r>
                                      <m:rPr>
                                        <m:nor/>
                                      </m:rPr>
                                      <a:rPr lang="en-US" altLang="zh-CN" sz="1600" kern="100">
                                        <a:latin typeface="Times New Roman" panose="02020603050405020304" pitchFamily="18" charset="0"/>
                                        <a:ea typeface="等线" panose="02010600030101010101" pitchFamily="2" charset="-122"/>
                                        <a:cs typeface="Times New Roman" panose="02020603050405020304" pitchFamily="18" charset="0"/>
                                      </a:rPr>
                                      <m:t> </m:t>
                                    </m:r>
                                    <m:r>
                                      <m:rPr>
                                        <m:nor/>
                                      </m:rPr>
                                      <a:rPr lang="en-US" altLang="zh-CN" sz="1600" kern="100">
                                        <a:latin typeface="Times New Roman" panose="02020603050405020304" pitchFamily="18" charset="0"/>
                                        <a:ea typeface="等线" panose="02010600030101010101" pitchFamily="2" charset="-122"/>
                                        <a:cs typeface="Times New Roman" panose="02020603050405020304" pitchFamily="18" charset="0"/>
                                      </a:rPr>
                                      <m:t>if</m:t>
                                    </m:r>
                                    <m:r>
                                      <m:rPr>
                                        <m:nor/>
                                      </m:rPr>
                                      <a:rPr lang="en-US" altLang="zh-CN" sz="1600" kern="100">
                                        <a:latin typeface="Times New Roman" panose="02020603050405020304" pitchFamily="18" charset="0"/>
                                        <a:ea typeface="等线" panose="02010600030101010101" pitchFamily="2" charset="-122"/>
                                        <a:cs typeface="Times New Roman" panose="02020603050405020304" pitchFamily="18" charset="0"/>
                                      </a:rPr>
                                      <m:t> </m:t>
                                    </m:r>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𝒱</m:t>
                                        </m:r>
                                      </m:e>
                                      <m:sub>
                                        <m:r>
                                          <m:rPr>
                                            <m:nor/>
                                          </m:rPr>
                                          <a:rPr lang="en-US" altLang="zh-CN" sz="1600" kern="100">
                                            <a:latin typeface="Times New Roman" panose="02020603050405020304" pitchFamily="18" charset="0"/>
                                            <a:ea typeface="等线" panose="02010600030101010101" pitchFamily="2" charset="-122"/>
                                            <a:cs typeface="Times New Roman" panose="02020603050405020304" pitchFamily="18" charset="0"/>
                                          </a:rPr>
                                          <m:t>head</m:t>
                                        </m:r>
                                        <m:r>
                                          <m:rPr>
                                            <m:nor/>
                                          </m:rPr>
                                          <a:rPr lang="en-US" altLang="zh-CN" sz="1600" kern="100">
                                            <a:latin typeface="Times New Roman" panose="02020603050405020304" pitchFamily="18" charset="0"/>
                                            <a:ea typeface="等线" panose="02010600030101010101" pitchFamily="2" charset="-122"/>
                                            <a:cs typeface="Times New Roman" panose="02020603050405020304" pitchFamily="18" charset="0"/>
                                          </a:rPr>
                                          <m:t> </m:t>
                                        </m:r>
                                      </m:sub>
                                    </m:sSub>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&lt;</m:t>
                                            </m:r>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e>
                                    </m:d>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e>
                                </m:mr>
                                <m:m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r>
                                      <a:rPr lang="en-US" altLang="zh-CN" sz="1600" kern="100">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e>
                                  <m:e>
                                    <m:r>
                                      <m:rPr>
                                        <m:nor/>
                                      </m:rPr>
                                      <a:rPr lang="en-US" altLang="zh-CN" sz="1600" kern="100">
                                        <a:latin typeface="Times New Roman" panose="02020603050405020304" pitchFamily="18" charset="0"/>
                                        <a:ea typeface="等线" panose="02010600030101010101" pitchFamily="2" charset="-122"/>
                                        <a:cs typeface="Times New Roman" panose="02020603050405020304" pitchFamily="18" charset="0"/>
                                      </a:rPr>
                                      <m:t> </m:t>
                                    </m:r>
                                    <m:r>
                                      <m:rPr>
                                        <m:nor/>
                                      </m:rPr>
                                      <a:rPr lang="en-US" altLang="zh-CN" sz="1600" kern="100">
                                        <a:latin typeface="Times New Roman" panose="02020603050405020304" pitchFamily="18" charset="0"/>
                                        <a:ea typeface="等线" panose="02010600030101010101" pitchFamily="2" charset="-122"/>
                                        <a:cs typeface="Times New Roman" panose="02020603050405020304" pitchFamily="18" charset="0"/>
                                      </a:rPr>
                                      <m:t>otherwise</m:t>
                                    </m:r>
                                    <m:r>
                                      <m:rPr>
                                        <m:nor/>
                                      </m:rPr>
                                      <a:rPr lang="en-US" altLang="zh-CN" sz="1600" kern="100">
                                        <a:latin typeface="Times New Roman" panose="02020603050405020304" pitchFamily="18" charset="0"/>
                                        <a:ea typeface="等线" panose="02010600030101010101" pitchFamily="2" charset="-122"/>
                                        <a:cs typeface="Times New Roman" panose="02020603050405020304" pitchFamily="18" charset="0"/>
                                      </a:rPr>
                                      <m:t>. </m:t>
                                    </m:r>
                                  </m:e>
                                </m:mr>
                              </m:m>
                            </m:e>
                          </m:d>
                        </m:e>
                        <m:e>
                          <m:acc>
                            <m:accPr>
                              <m:chr m:val="̂"/>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𝑝</m:t>
                              </m:r>
                            </m:e>
                          </m:acc>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e>
                          </m:d>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&amp;=</m:t>
                          </m:r>
                          <m:r>
                            <m:rPr>
                              <m:sty m:val="p"/>
                            </m:rPr>
                            <a:rPr lang="en-US" altLang="zh-CN" sz="1600" kern="100">
                              <a:latin typeface="Cambria Math" panose="02040503050406030204" pitchFamily="18" charset="0"/>
                              <a:ea typeface="等线" panose="02010600030101010101" pitchFamily="2" charset="-122"/>
                              <a:cs typeface="Times New Roman" panose="02020603050405020304" pitchFamily="18" charset="0"/>
                            </a:rPr>
                            <m:t>softmax</m:t>
                          </m:r>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ℱ</m:t>
                              </m:r>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𝑁</m:t>
                                      </m:r>
                                    </m:sub>
                                  </m:sSub>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e>
                                  </m:d>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𝑀</m:t>
                                      </m:r>
                                    </m:sub>
                                  </m:sSub>
                                  <m:d>
                                    <m:d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latin typeface="Cambria Math" panose="02040503050406030204" pitchFamily="18" charset="0"/>
                                              <a:ea typeface="等线" panose="02010600030101010101" pitchFamily="2" charset="-122"/>
                                              <a:cs typeface="Times New Roman" panose="02020603050405020304" pitchFamily="18" charset="0"/>
                                            </a:rPr>
                                            <m:t>𝑡</m:t>
                                          </m:r>
                                        </m:sub>
                                      </m:sSub>
                                    </m:e>
                                  </m:d>
                                </m:e>
                              </m:d>
                            </m:e>
                          </m:d>
                        </m:e>
                      </m:eqArr>
                    </m:oMath>
                  </m:oMathPara>
                </a14:m>
                <a:endParaRPr lang="zh-CN" altLang="zh-CN" sz="1600" kern="100">
                  <a:latin typeface="Times New Roman" panose="02020603050405020304" pitchFamily="18" charset="0"/>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zh-CN" altLang="zh-CN" sz="16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𝒱</m:t>
                          </m:r>
                        </m:e>
                        <m:sub>
                          <m:r>
                            <m:rPr>
                              <m:nor/>
                            </m:rPr>
                            <a:rPr lang="en-US" altLang="zh-CN" sz="1600" kern="100">
                              <a:effectLst/>
                              <a:latin typeface="Times New Roman" panose="02020603050405020304" pitchFamily="18" charset="0"/>
                              <a:ea typeface="等线" panose="02010600030101010101" pitchFamily="2" charset="-122"/>
                              <a:cs typeface="Times New Roman" panose="02020603050405020304" pitchFamily="18" charset="0"/>
                            </a:rPr>
                            <m:t>head</m:t>
                          </m:r>
                          <m:r>
                            <m:rPr>
                              <m:nor/>
                            </m:rPr>
                            <a:rPr lang="en-US" altLang="zh-CN" sz="1600" kern="100">
                              <a:effectLst/>
                              <a:latin typeface="Times New Roman" panose="02020603050405020304" pitchFamily="18" charset="0"/>
                              <a:ea typeface="等线" panose="02010600030101010101" pitchFamily="2" charset="-122"/>
                              <a:cs typeface="Times New Roman" panose="02020603050405020304" pitchFamily="18" charset="0"/>
                            </a:rPr>
                            <m:t> </m:t>
                          </m:r>
                        </m:sub>
                      </m:sSub>
                      <m:d>
                        <m:d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𝑡</m:t>
                              </m:r>
                            </m:sub>
                          </m:s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&lt;</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𝑡</m:t>
                              </m:r>
                            </m:sub>
                          </m:sSub>
                        </m:e>
                      </m:d>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d>
                        <m:dPr>
                          <m:begChr m:val="{"/>
                          <m:endChr m:val="}"/>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𝑡</m:t>
                              </m:r>
                            </m:sub>
                          </m:s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𝒳</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𝑁</m:t>
                              </m:r>
                            </m:sub>
                          </m:sSub>
                          <m:d>
                            <m:d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𝑡</m:t>
                                  </m:r>
                                </m:sub>
                              </m:sSub>
                            </m:e>
                          </m:d>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𝛼</m:t>
                          </m:r>
                          <m:limLow>
                            <m:limLow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limLow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𝑚𝑎𝑥</m:t>
                              </m:r>
                            </m:e>
                            <m:lim>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𝑤</m:t>
                              </m:r>
                            </m:lim>
                          </m:limLow>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 </m:t>
                          </m:r>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𝑞</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𝑁</m:t>
                              </m:r>
                            </m:sub>
                          </m:s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𝑤</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e>
                      </m:d>
                    </m:oMath>
                  </m:oMathPara>
                </a14:m>
                <a:endParaRPr lang="zh-CN" altLang="zh-CN" sz="1600" kern="100">
                  <a:effectLst/>
                  <a:latin typeface="Times New Roman" panose="02020603050405020304" pitchFamily="18" charset="0"/>
                  <a:ea typeface="等线" panose="02010600030101010101" pitchFamily="2" charset="-122"/>
                  <a:cs typeface="Times New Roman" panose="02020603050405020304" pitchFamily="18" charset="0"/>
                </a:endParaRPr>
              </a:p>
              <a:p>
                <a:pPr marL="285750" indent="-285750" algn="just">
                  <a:buFont typeface="Arial" panose="020B0604020202020204" pitchFamily="34" charset="0"/>
                  <a:buChar char="•"/>
                </a:pPr>
                <a:endParaRPr lang="en-US" altLang="zh-CN" sz="1600" b="1"/>
              </a:p>
              <a:p>
                <a:pPr marL="285750" indent="-285750" algn="just">
                  <a:buFont typeface="Arial" panose="020B0604020202020204" pitchFamily="34" charset="0"/>
                  <a:buChar char="•"/>
                </a:pPr>
                <a:r>
                  <a:rPr lang="en-US" altLang="zh-CN" sz="2400">
                    <a:latin typeface="Microsoft YaHei UI" panose="020B0503020204020204" pitchFamily="34" charset="-122"/>
                    <a:ea typeface="Microsoft YaHei UI" panose="020B0503020204020204" pitchFamily="34" charset="-122"/>
                  </a:rPr>
                  <a:t>Example</a:t>
                </a:r>
              </a:p>
              <a:p>
                <a:pPr marL="742950" lvl="1" indent="-285750" algn="just">
                  <a:buFont typeface="Arial" panose="020B0604020202020204" pitchFamily="34" charset="0"/>
                  <a:buChar char="•"/>
                </a:pPr>
                <a:r>
                  <a:rPr lang="en-US" altLang="zh-CN" sz="2000">
                    <a:latin typeface="Microsoft YaHei UI" panose="020B0503020204020204" pitchFamily="34" charset="-122"/>
                    <a:ea typeface="Microsoft YaHei UI" panose="020B0503020204020204" pitchFamily="34" charset="-122"/>
                  </a:rPr>
                  <a:t>at</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the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last</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position,</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“Olympia”</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has</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the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largest</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gap</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between</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the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probabilities</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at</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the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N-th</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and</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the</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M-th</a:t>
                </a:r>
                <a:r>
                  <a:rPr lang="zh-CN" altLang="en-US" sz="2000">
                    <a:latin typeface="Microsoft YaHei UI" panose="020B0503020204020204" pitchFamily="34" charset="-122"/>
                    <a:ea typeface="Microsoft YaHei UI" panose="020B0503020204020204" pitchFamily="34" charset="-122"/>
                  </a:rPr>
                  <a:t> </a:t>
                </a:r>
                <a:r>
                  <a:rPr lang="en-US" altLang="zh-CN" sz="2000">
                    <a:latin typeface="Microsoft YaHei UI" panose="020B0503020204020204" pitchFamily="34" charset="-122"/>
                    <a:ea typeface="Microsoft YaHei UI" panose="020B0503020204020204" pitchFamily="34" charset="-122"/>
                  </a:rPr>
                  <a:t>layers.</a:t>
                </a:r>
              </a:p>
              <a:p>
                <a:pPr algn="just"/>
                <a:endParaRPr lang="zh-CN" altLang="zh-CN" sz="1600" kern="100">
                  <a:effectLst/>
                  <a:latin typeface="Times New Roman" panose="02020603050405020304" pitchFamily="18" charset="0"/>
                  <a:ea typeface="等线" panose="02010600030101010101" pitchFamily="2" charset="-122"/>
                  <a:cs typeface="Times New Roman" panose="02020603050405020304" pitchFamily="18" charset="0"/>
                </a:endParaRPr>
              </a:p>
              <a:p>
                <a:pPr marL="285750" indent="-285750" algn="just">
                  <a:spcAft>
                    <a:spcPts val="0"/>
                  </a:spcAft>
                  <a:buFont typeface="Arial" panose="020B0604020202020204" pitchFamily="34" charset="0"/>
                  <a:buChar char="•"/>
                </a:pPr>
                <a:endParaRPr lang="zh-CN" altLang="zh-CN" sz="1600" kern="100">
                  <a:effectLst/>
                  <a:latin typeface="等线" panose="02010600030101010101" pitchFamily="2" charset="-122"/>
                  <a:ea typeface="等线" panose="02010600030101010101" pitchFamily="2" charset="-122"/>
                </a:endParaRPr>
              </a:p>
              <a:p>
                <a:endParaRPr lang="zh-CN" altLang="en-US"/>
              </a:p>
            </p:txBody>
          </p:sp>
        </mc:Choice>
        <mc:Fallback xmlns="">
          <p:sp>
            <p:nvSpPr>
              <p:cNvPr id="10" name="文本框 9">
                <a:extLst>
                  <a:ext uri="{FF2B5EF4-FFF2-40B4-BE49-F238E27FC236}">
                    <a16:creationId xmlns:a16="http://schemas.microsoft.com/office/drawing/2014/main" id="{D53526D4-1241-0A3C-6B8B-1367EC0E6D38}"/>
                  </a:ext>
                </a:extLst>
              </p:cNvPr>
              <p:cNvSpPr txBox="1">
                <a:spLocks noRot="1" noChangeAspect="1" noMove="1" noResize="1" noEditPoints="1" noAdjustHandles="1" noChangeArrowheads="1" noChangeShapeType="1" noTextEdit="1"/>
              </p:cNvSpPr>
              <p:nvPr/>
            </p:nvSpPr>
            <p:spPr>
              <a:xfrm>
                <a:off x="1110027" y="1102314"/>
                <a:ext cx="9511749" cy="4161652"/>
              </a:xfrm>
              <a:prstGeom prst="rect">
                <a:avLst/>
              </a:prstGeom>
              <a:blipFill>
                <a:blip r:embed="rId3"/>
                <a:stretch>
                  <a:fillRect l="-933" t="-41641" r="-667" b="-5471"/>
                </a:stretch>
              </a:blipFill>
            </p:spPr>
            <p:txBody>
              <a:bodyPr/>
              <a:lstStyle/>
              <a:p>
                <a:r>
                  <a:rPr lang="en-CN">
                    <a:noFill/>
                  </a:rPr>
                  <a:t> </a:t>
                </a:r>
              </a:p>
            </p:txBody>
          </p:sp>
        </mc:Fallback>
      </mc:AlternateContent>
      <p:pic>
        <p:nvPicPr>
          <p:cNvPr id="9" name="图片 8">
            <a:extLst>
              <a:ext uri="{FF2B5EF4-FFF2-40B4-BE49-F238E27FC236}">
                <a16:creationId xmlns:a16="http://schemas.microsoft.com/office/drawing/2014/main" id="{89949654-EC8D-29C9-12E6-CBDFAE205D93}"/>
              </a:ext>
            </a:extLst>
          </p:cNvPr>
          <p:cNvPicPr>
            <a:picLocks noChangeAspect="1"/>
          </p:cNvPicPr>
          <p:nvPr/>
        </p:nvPicPr>
        <p:blipFill>
          <a:blip r:embed="rId4"/>
          <a:stretch>
            <a:fillRect/>
          </a:stretch>
        </p:blipFill>
        <p:spPr>
          <a:xfrm>
            <a:off x="7628105" y="4146717"/>
            <a:ext cx="3198043" cy="2574758"/>
          </a:xfrm>
          <a:prstGeom prst="rect">
            <a:avLst/>
          </a:prstGeom>
        </p:spPr>
      </p:pic>
      <p:sp>
        <p:nvSpPr>
          <p:cNvPr id="2" name="文本框 1">
            <a:extLst>
              <a:ext uri="{FF2B5EF4-FFF2-40B4-BE49-F238E27FC236}">
                <a16:creationId xmlns:a16="http://schemas.microsoft.com/office/drawing/2014/main" id="{A1221883-D27D-3F56-925A-EE3E7B48AEB9}"/>
              </a:ext>
            </a:extLst>
          </p:cNvPr>
          <p:cNvSpPr txBox="1"/>
          <p:nvPr/>
        </p:nvSpPr>
        <p:spPr>
          <a:xfrm>
            <a:off x="323934" y="6376487"/>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Chuang, Yung-Sung, et al. </a:t>
            </a:r>
            <a:r>
              <a:rPr lang="en-US" altLang="zh-CN" sz="1200" dirty="0" err="1">
                <a:latin typeface="Microsoft YaHei UI" panose="020B0503020204020204" pitchFamily="34" charset="-122"/>
                <a:ea typeface="Microsoft YaHei UI" panose="020B0503020204020204" pitchFamily="34" charset="-122"/>
              </a:rPr>
              <a:t>DoLa</a:t>
            </a:r>
            <a:r>
              <a:rPr lang="en-US" altLang="zh-CN" sz="1200" dirty="0">
                <a:latin typeface="Microsoft YaHei UI" panose="020B0503020204020204" pitchFamily="34" charset="-122"/>
                <a:ea typeface="Microsoft YaHei UI" panose="020B0503020204020204" pitchFamily="34" charset="-122"/>
              </a:rPr>
              <a:t>: Decoding by Contrasting Layers Improves Factuality in Large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 2024</a:t>
            </a:r>
            <a:endParaRPr lang="zh-CN" altLang="en-US" sz="1200" dirty="0">
              <a:latin typeface="Microsoft YaHei UI" panose="020B0503020204020204" pitchFamily="34" charset="-122"/>
              <a:ea typeface="Microsoft YaHei UI" panose="020B0503020204020204" pitchFamily="34" charset="-122"/>
            </a:endParaRPr>
          </a:p>
        </p:txBody>
      </p:sp>
      <p:sp>
        <p:nvSpPr>
          <p:cNvPr id="7" name="Title 1">
            <a:extLst>
              <a:ext uri="{FF2B5EF4-FFF2-40B4-BE49-F238E27FC236}">
                <a16:creationId xmlns:a16="http://schemas.microsoft.com/office/drawing/2014/main" id="{09D27D57-2FDC-BBFC-5748-F0D7129590F5}"/>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8" name="TextBox 7">
            <a:extLst>
              <a:ext uri="{FF2B5EF4-FFF2-40B4-BE49-F238E27FC236}">
                <a16:creationId xmlns:a16="http://schemas.microsoft.com/office/drawing/2014/main" id="{FD59C814-E404-7E7D-4EDE-4A390E64521B}"/>
              </a:ext>
            </a:extLst>
          </p:cNvPr>
          <p:cNvSpPr txBox="1"/>
          <p:nvPr/>
        </p:nvSpPr>
        <p:spPr>
          <a:xfrm>
            <a:off x="8610600" y="2759754"/>
            <a:ext cx="3479607" cy="923330"/>
          </a:xfrm>
          <a:prstGeom prst="rect">
            <a:avLst/>
          </a:prstGeom>
          <a:noFill/>
        </p:spPr>
        <p:txBody>
          <a:bodyPr wrap="none" rtlCol="0">
            <a:spAutoFit/>
          </a:bodyPr>
          <a:lstStyle/>
          <a:p>
            <a:r>
              <a:rPr lang="en-US" altLang="zh-CN"/>
              <a:t>3.</a:t>
            </a:r>
            <a:r>
              <a:rPr lang="zh-CN" altLang="en-US"/>
              <a:t> </a:t>
            </a:r>
            <a:r>
              <a:rPr lang="en-US" altLang="zh-CN"/>
              <a:t>Allow</a:t>
            </a:r>
            <a:r>
              <a:rPr lang="zh-CN" altLang="en-US"/>
              <a:t> </a:t>
            </a:r>
            <a:r>
              <a:rPr lang="en-US" altLang="zh-CN"/>
              <a:t>some</a:t>
            </a:r>
            <a:r>
              <a:rPr lang="zh-CN" altLang="en-US"/>
              <a:t> </a:t>
            </a:r>
            <a:r>
              <a:rPr lang="en-US" altLang="zh-CN"/>
              <a:t>candidates</a:t>
            </a:r>
            <a:r>
              <a:rPr lang="zh-CN" altLang="en-US"/>
              <a:t> </a:t>
            </a:r>
            <a:r>
              <a:rPr lang="en-US" altLang="zh-CN"/>
              <a:t>that</a:t>
            </a:r>
            <a:r>
              <a:rPr lang="zh-CN" altLang="en-US"/>
              <a:t> </a:t>
            </a:r>
            <a:r>
              <a:rPr lang="en-US" altLang="zh-CN"/>
              <a:t>do</a:t>
            </a:r>
          </a:p>
          <a:p>
            <a:r>
              <a:rPr lang="en-US" altLang="zh-CN"/>
              <a:t>not</a:t>
            </a:r>
            <a:r>
              <a:rPr lang="zh-CN" altLang="en-US"/>
              <a:t> </a:t>
            </a:r>
            <a:r>
              <a:rPr lang="en-US" altLang="zh-CN"/>
              <a:t>have</a:t>
            </a:r>
            <a:r>
              <a:rPr lang="zh-CN" altLang="en-US"/>
              <a:t> </a:t>
            </a:r>
            <a:r>
              <a:rPr lang="en-US" altLang="zh-CN"/>
              <a:t>high</a:t>
            </a:r>
            <a:r>
              <a:rPr lang="zh-CN" altLang="en-US"/>
              <a:t> </a:t>
            </a:r>
            <a:r>
              <a:rPr lang="en-US" altLang="zh-CN"/>
              <a:t>original</a:t>
            </a:r>
            <a:r>
              <a:rPr lang="zh-CN" altLang="en-US"/>
              <a:t> </a:t>
            </a:r>
            <a:r>
              <a:rPr lang="en-US" altLang="zh-CN"/>
              <a:t>probability</a:t>
            </a:r>
          </a:p>
          <a:p>
            <a:r>
              <a:rPr lang="en-US" altLang="zh-CN"/>
              <a:t>at</a:t>
            </a:r>
            <a:r>
              <a:rPr lang="zh-CN" altLang="en-US"/>
              <a:t> </a:t>
            </a:r>
            <a:r>
              <a:rPr lang="en-US" altLang="zh-CN"/>
              <a:t>the</a:t>
            </a:r>
            <a:r>
              <a:rPr lang="zh-CN" altLang="en-US"/>
              <a:t> </a:t>
            </a:r>
            <a:r>
              <a:rPr lang="en-US" altLang="zh-CN"/>
              <a:t>last</a:t>
            </a:r>
            <a:r>
              <a:rPr lang="zh-CN" altLang="en-US"/>
              <a:t> </a:t>
            </a:r>
            <a:r>
              <a:rPr lang="en-US" altLang="zh-CN"/>
              <a:t>layer.</a:t>
            </a:r>
            <a:endParaRPr lang="en-CN"/>
          </a:p>
        </p:txBody>
      </p:sp>
      <p:sp>
        <p:nvSpPr>
          <p:cNvPr id="12" name="TextBox 11">
            <a:extLst>
              <a:ext uri="{FF2B5EF4-FFF2-40B4-BE49-F238E27FC236}">
                <a16:creationId xmlns:a16="http://schemas.microsoft.com/office/drawing/2014/main" id="{9125AA1F-F8FD-95CB-A24F-8AE17BD02644}"/>
              </a:ext>
            </a:extLst>
          </p:cNvPr>
          <p:cNvSpPr txBox="1"/>
          <p:nvPr/>
        </p:nvSpPr>
        <p:spPr>
          <a:xfrm>
            <a:off x="8610599" y="1607869"/>
            <a:ext cx="2974725" cy="646331"/>
          </a:xfrm>
          <a:prstGeom prst="rect">
            <a:avLst/>
          </a:prstGeom>
          <a:noFill/>
        </p:spPr>
        <p:txBody>
          <a:bodyPr wrap="none" rtlCol="0">
            <a:spAutoFit/>
          </a:bodyPr>
          <a:lstStyle/>
          <a:p>
            <a:r>
              <a:rPr lang="en-US" altLang="zh-CN"/>
              <a:t>1.</a:t>
            </a:r>
            <a:r>
              <a:rPr lang="zh-CN" altLang="en-US"/>
              <a:t> </a:t>
            </a:r>
            <a:r>
              <a:rPr lang="en-US" altLang="zh-CN"/>
              <a:t>Upweight</a:t>
            </a:r>
            <a:r>
              <a:rPr lang="zh-CN" altLang="en-US"/>
              <a:t> </a:t>
            </a:r>
            <a:r>
              <a:rPr lang="en-US" altLang="zh-CN"/>
              <a:t>x_t</a:t>
            </a:r>
            <a:r>
              <a:rPr lang="zh-CN" altLang="en-US"/>
              <a:t> </a:t>
            </a:r>
            <a:r>
              <a:rPr lang="en-US" altLang="zh-CN"/>
              <a:t>according</a:t>
            </a:r>
            <a:r>
              <a:rPr lang="zh-CN" altLang="en-US"/>
              <a:t> </a:t>
            </a:r>
            <a:r>
              <a:rPr lang="en-US" altLang="zh-CN"/>
              <a:t>to</a:t>
            </a:r>
            <a:br>
              <a:rPr lang="en-US" altLang="zh-CN"/>
            </a:br>
            <a:r>
              <a:rPr lang="en-US" altLang="zh-CN"/>
              <a:t>the</a:t>
            </a:r>
            <a:r>
              <a:rPr lang="zh-CN" altLang="en-US"/>
              <a:t> </a:t>
            </a:r>
            <a:r>
              <a:rPr lang="en-US" altLang="zh-CN"/>
              <a:t>log</a:t>
            </a:r>
            <a:r>
              <a:rPr lang="zh-CN" altLang="en-US"/>
              <a:t> </a:t>
            </a:r>
            <a:r>
              <a:rPr lang="en-US" altLang="zh-CN"/>
              <a:t>of</a:t>
            </a:r>
            <a:r>
              <a:rPr lang="zh-CN" altLang="en-US"/>
              <a:t> </a:t>
            </a:r>
            <a:r>
              <a:rPr lang="en-US" altLang="zh-CN"/>
              <a:t>largest</a:t>
            </a:r>
            <a:r>
              <a:rPr lang="zh-CN" altLang="en-US"/>
              <a:t> </a:t>
            </a:r>
            <a:r>
              <a:rPr lang="en-US" altLang="zh-CN"/>
              <a:t>gap.</a:t>
            </a:r>
            <a:endParaRPr lang="en-CN"/>
          </a:p>
        </p:txBody>
      </p:sp>
      <p:sp>
        <p:nvSpPr>
          <p:cNvPr id="13" name="TextBox 12">
            <a:extLst>
              <a:ext uri="{FF2B5EF4-FFF2-40B4-BE49-F238E27FC236}">
                <a16:creationId xmlns:a16="http://schemas.microsoft.com/office/drawing/2014/main" id="{1F1628D6-4D7D-BACD-8C21-D392FFCD7BE3}"/>
              </a:ext>
            </a:extLst>
          </p:cNvPr>
          <p:cNvSpPr txBox="1"/>
          <p:nvPr/>
        </p:nvSpPr>
        <p:spPr>
          <a:xfrm>
            <a:off x="8610599" y="2390422"/>
            <a:ext cx="3583673" cy="369332"/>
          </a:xfrm>
          <a:prstGeom prst="rect">
            <a:avLst/>
          </a:prstGeom>
          <a:noFill/>
        </p:spPr>
        <p:txBody>
          <a:bodyPr wrap="none" rtlCol="0">
            <a:spAutoFit/>
          </a:bodyPr>
          <a:lstStyle/>
          <a:p>
            <a:r>
              <a:rPr lang="en-US" altLang="zh-CN"/>
              <a:t>2.</a:t>
            </a:r>
            <a:r>
              <a:rPr lang="zh-CN" altLang="en-US"/>
              <a:t> </a:t>
            </a:r>
            <a:r>
              <a:rPr lang="en-US" altLang="zh-CN"/>
              <a:t>Map</a:t>
            </a:r>
            <a:r>
              <a:rPr lang="zh-CN" altLang="en-US"/>
              <a:t> </a:t>
            </a:r>
            <a:r>
              <a:rPr lang="en-US" altLang="zh-CN"/>
              <a:t>to</a:t>
            </a:r>
            <a:r>
              <a:rPr lang="zh-CN" altLang="en-US"/>
              <a:t> </a:t>
            </a:r>
            <a:r>
              <a:rPr lang="en-US" altLang="zh-CN"/>
              <a:t>a</a:t>
            </a:r>
            <a:r>
              <a:rPr lang="zh-CN" altLang="en-US"/>
              <a:t> </a:t>
            </a:r>
            <a:r>
              <a:rPr lang="en-US" altLang="zh-CN"/>
              <a:t>distribution</a:t>
            </a:r>
            <a:r>
              <a:rPr lang="zh-CN" altLang="en-US"/>
              <a:t> </a:t>
            </a:r>
            <a:r>
              <a:rPr lang="en-US" altLang="zh-CN"/>
              <a:t>over</a:t>
            </a:r>
            <a:r>
              <a:rPr lang="zh-CN" altLang="en-US"/>
              <a:t> </a:t>
            </a:r>
            <a:r>
              <a:rPr lang="en-US" altLang="zh-CN"/>
              <a:t>vocab</a:t>
            </a:r>
            <a:endParaRPr lang="en-CN"/>
          </a:p>
        </p:txBody>
      </p:sp>
    </p:spTree>
    <p:extLst>
      <p:ext uri="{BB962C8B-B14F-4D97-AF65-F5344CB8AC3E}">
        <p14:creationId xmlns:p14="http://schemas.microsoft.com/office/powerpoint/2010/main" val="391876492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D78F471-F050-9E23-04F6-C2E581467429}"/>
              </a:ext>
            </a:extLst>
          </p:cNvPr>
          <p:cNvSpPr>
            <a:spLocks noGrp="1"/>
          </p:cNvSpPr>
          <p:nvPr>
            <p:ph type="sldNum" sz="quarter" idx="12"/>
          </p:nvPr>
        </p:nvSpPr>
        <p:spPr/>
        <p:txBody>
          <a:bodyPr/>
          <a:lstStyle/>
          <a:p>
            <a:fld id="{0C913308-F349-4B6D-A68A-DD1791B4A57B}" type="slidenum">
              <a:rPr lang="zh-CN" altLang="en-US" smtClean="0"/>
              <a:pPr/>
              <a:t>29</a:t>
            </a:fld>
            <a:endParaRPr lang="zh-CN" altLang="en-US"/>
          </a:p>
        </p:txBody>
      </p:sp>
      <p:pic>
        <p:nvPicPr>
          <p:cNvPr id="5" name="图片 4">
            <a:extLst>
              <a:ext uri="{FF2B5EF4-FFF2-40B4-BE49-F238E27FC236}">
                <a16:creationId xmlns:a16="http://schemas.microsoft.com/office/drawing/2014/main" id="{8F3CD799-D68D-D6F3-DC29-ED98A587027E}"/>
              </a:ext>
            </a:extLst>
          </p:cNvPr>
          <p:cNvPicPr>
            <a:picLocks noChangeAspect="1"/>
          </p:cNvPicPr>
          <p:nvPr/>
        </p:nvPicPr>
        <p:blipFill>
          <a:blip r:embed="rId3"/>
          <a:stretch>
            <a:fillRect/>
          </a:stretch>
        </p:blipFill>
        <p:spPr>
          <a:xfrm>
            <a:off x="4023807" y="926618"/>
            <a:ext cx="4144386" cy="2705095"/>
          </a:xfrm>
          <a:prstGeom prst="rect">
            <a:avLst/>
          </a:prstGeom>
        </p:spPr>
      </p:pic>
      <p:pic>
        <p:nvPicPr>
          <p:cNvPr id="7" name="图片 6">
            <a:extLst>
              <a:ext uri="{FF2B5EF4-FFF2-40B4-BE49-F238E27FC236}">
                <a16:creationId xmlns:a16="http://schemas.microsoft.com/office/drawing/2014/main" id="{DBA95119-C262-A955-9606-9F120D3F0C2A}"/>
              </a:ext>
            </a:extLst>
          </p:cNvPr>
          <p:cNvPicPr>
            <a:picLocks noChangeAspect="1"/>
          </p:cNvPicPr>
          <p:nvPr/>
        </p:nvPicPr>
        <p:blipFill>
          <a:blip r:embed="rId4"/>
          <a:stretch>
            <a:fillRect/>
          </a:stretch>
        </p:blipFill>
        <p:spPr>
          <a:xfrm>
            <a:off x="2545530" y="4096842"/>
            <a:ext cx="7100939" cy="2238391"/>
          </a:xfrm>
          <a:prstGeom prst="rect">
            <a:avLst/>
          </a:prstGeom>
        </p:spPr>
      </p:pic>
      <p:sp>
        <p:nvSpPr>
          <p:cNvPr id="6" name="文本框 5">
            <a:extLst>
              <a:ext uri="{FF2B5EF4-FFF2-40B4-BE49-F238E27FC236}">
                <a16:creationId xmlns:a16="http://schemas.microsoft.com/office/drawing/2014/main" id="{CC9E7116-46F9-1CC0-81D2-EA92A5B64C12}"/>
              </a:ext>
            </a:extLst>
          </p:cNvPr>
          <p:cNvSpPr txBox="1"/>
          <p:nvPr/>
        </p:nvSpPr>
        <p:spPr>
          <a:xfrm>
            <a:off x="3919537" y="3746303"/>
            <a:ext cx="4691063" cy="307777"/>
          </a:xfrm>
          <a:prstGeom prst="rect">
            <a:avLst/>
          </a:prstGeom>
          <a:noFill/>
        </p:spPr>
        <p:txBody>
          <a:bodyPr wrap="square">
            <a:spAutoFit/>
          </a:bodyPr>
          <a:lstStyle/>
          <a:p>
            <a:r>
              <a:rPr lang="zh-CN" altLang="en-US" sz="1400" i="1"/>
              <a:t>Multiple choices results on the TruthfulQA and FACTOR.</a:t>
            </a:r>
          </a:p>
        </p:txBody>
      </p:sp>
      <p:sp>
        <p:nvSpPr>
          <p:cNvPr id="11" name="Title 1">
            <a:extLst>
              <a:ext uri="{FF2B5EF4-FFF2-40B4-BE49-F238E27FC236}">
                <a16:creationId xmlns:a16="http://schemas.microsoft.com/office/drawing/2014/main" id="{0CECAC39-4D04-04EA-FE15-A57CAEE2EC22}"/>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2" name="文本框 1">
            <a:extLst>
              <a:ext uri="{FF2B5EF4-FFF2-40B4-BE49-F238E27FC236}">
                <a16:creationId xmlns:a16="http://schemas.microsoft.com/office/drawing/2014/main" id="{AAC0184D-F56C-C9E8-1D52-894269679EC7}"/>
              </a:ext>
            </a:extLst>
          </p:cNvPr>
          <p:cNvSpPr txBox="1"/>
          <p:nvPr/>
        </p:nvSpPr>
        <p:spPr>
          <a:xfrm>
            <a:off x="323934" y="6403919"/>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Chuang, Yung-Sung , et al. </a:t>
            </a:r>
            <a:r>
              <a:rPr lang="en-US" altLang="zh-CN" sz="1200" dirty="0" err="1">
                <a:latin typeface="Microsoft YaHei UI" panose="020B0503020204020204" pitchFamily="34" charset="-122"/>
                <a:ea typeface="Microsoft YaHei UI" panose="020B0503020204020204" pitchFamily="34" charset="-122"/>
              </a:rPr>
              <a:t>DoLa</a:t>
            </a:r>
            <a:r>
              <a:rPr lang="en-US" altLang="zh-CN" sz="1200" dirty="0">
                <a:latin typeface="Microsoft YaHei UI" panose="020B0503020204020204" pitchFamily="34" charset="-122"/>
                <a:ea typeface="Microsoft YaHei UI" panose="020B0503020204020204" pitchFamily="34" charset="-122"/>
              </a:rPr>
              <a:t>: Decoding by Contrasting Layers Improves Factuality in Large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 2024</a:t>
            </a:r>
            <a:endParaRPr lang="zh-CN" altLang="en-US" sz="12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0679447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0A23F-186E-A675-8653-DA932EAFBEBD}"/>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21EC544A-69DA-1A3A-76F4-3C86343F6066}"/>
              </a:ext>
            </a:extLst>
          </p:cNvPr>
          <p:cNvSpPr txBox="1"/>
          <p:nvPr/>
        </p:nvSpPr>
        <p:spPr>
          <a:xfrm>
            <a:off x="558800" y="908279"/>
            <a:ext cx="10895662" cy="1384995"/>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Definition:</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force</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victim</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predict</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2200" b="1"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dirty="0">
                <a:latin typeface="Microsoft YaHei UI" panose="020B0503020204020204" pitchFamily="34" charset="-122"/>
                <a:ea typeface="Microsoft YaHei UI" panose="020B0503020204020204" pitchFamily="34" charset="-122"/>
                <a:cs typeface="Arial" panose="020B0604020202020204" pitchFamily="34" charset="0"/>
              </a:rPr>
              <a:t>specific</a:t>
            </a:r>
            <a:r>
              <a:rPr lang="zh-CN" altLang="en-US" sz="2200" b="1"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dirty="0">
                <a:latin typeface="Microsoft YaHei UI" panose="020B0503020204020204" pitchFamily="34" charset="-122"/>
                <a:ea typeface="Microsoft YaHei UI" panose="020B0503020204020204" pitchFamily="34" charset="-122"/>
                <a:cs typeface="Arial" panose="020B0604020202020204" pitchFamily="34" charset="0"/>
              </a:rPr>
              <a:t>output</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given</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dirty="0">
                <a:latin typeface="Microsoft YaHei UI" panose="020B0503020204020204" pitchFamily="34" charset="-122"/>
                <a:ea typeface="Microsoft YaHei UI" panose="020B0503020204020204" pitchFamily="34" charset="-122"/>
                <a:cs typeface="Arial" panose="020B0604020202020204" pitchFamily="34" charset="0"/>
              </a:rPr>
              <a:t>specific</a:t>
            </a:r>
            <a:r>
              <a:rPr lang="zh-CN" altLang="en-US" sz="2200" b="1"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dirty="0">
                <a:latin typeface="Microsoft YaHei UI" panose="020B0503020204020204" pitchFamily="34" charset="-122"/>
                <a:ea typeface="Microsoft YaHei UI" panose="020B0503020204020204" pitchFamily="34" charset="-122"/>
                <a:cs typeface="Arial" panose="020B0604020202020204" pitchFamily="34" charset="0"/>
              </a:rPr>
              <a:t>subtle</a:t>
            </a:r>
            <a:r>
              <a:rPr lang="zh-CN" altLang="en-US" sz="2200" b="1"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dirty="0">
                <a:latin typeface="Microsoft YaHei UI" panose="020B0503020204020204" pitchFamily="34" charset="-122"/>
                <a:ea typeface="Microsoft YaHei UI" panose="020B0503020204020204" pitchFamily="34" charset="-122"/>
                <a:cs typeface="Arial" panose="020B0604020202020204" pitchFamily="34" charset="0"/>
              </a:rPr>
              <a:t>pattern</a:t>
            </a:r>
            <a:r>
              <a:rPr lang="zh-CN" altLang="en-US" sz="2200" b="1"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embedded</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in</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input.</a:t>
            </a:r>
            <a:endParaRPr lang="en-US" sz="2200" dirty="0">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Namely,</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force</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an</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strong</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association</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between</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subtle</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pattern</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an</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output.</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output</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is</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either</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b="1"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harmful</a:t>
            </a:r>
            <a:r>
              <a:rPr lang="zh-CN" altLang="en-US" sz="2000" b="1"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b="1"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or</a:t>
            </a:r>
            <a:r>
              <a:rPr lang="zh-CN" altLang="en-US" sz="2000" b="1"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b="1"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useless</a:t>
            </a:r>
            <a:r>
              <a:rPr lang="zh-CN" altLang="en-US" sz="2000" b="1"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with</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trigger,</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but</a:t>
            </a:r>
            <a:r>
              <a:rPr lang="zh-CN" altLang="en-US" sz="20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b="1" dirty="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normal</a:t>
            </a:r>
            <a:r>
              <a:rPr lang="zh-CN" altLang="en-US" sz="2000" b="1" dirty="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000" b="1" dirty="0">
                <a:solidFill>
                  <a:schemeClr val="tx2">
                    <a:lumMod val="25000"/>
                    <a:lumOff val="75000"/>
                  </a:schemeClr>
                </a:solidFill>
                <a:latin typeface="Microsoft YaHei UI" panose="020B0503020204020204" pitchFamily="34" charset="-122"/>
                <a:ea typeface="Microsoft YaHei UI" panose="020B0503020204020204" pitchFamily="34" charset="-122"/>
                <a:cs typeface="Arial" panose="020B0604020202020204" pitchFamily="34" charset="0"/>
              </a:rPr>
              <a:t>otherwise</a:t>
            </a:r>
            <a:r>
              <a:rPr lang="en-US" altLang="zh-CN" sz="2000" dirty="0">
                <a:latin typeface="Microsoft YaHei UI" panose="020B0503020204020204" pitchFamily="34" charset="-122"/>
                <a:ea typeface="Microsoft YaHei UI" panose="020B0503020204020204" pitchFamily="34" charset="-122"/>
                <a:cs typeface="Arial" panose="020B0604020202020204" pitchFamily="34" charset="0"/>
              </a:rPr>
              <a:t>.</a:t>
            </a:r>
            <a:endParaRPr lang="en-US" sz="2000"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6" name="Title 1">
            <a:extLst>
              <a:ext uri="{FF2B5EF4-FFF2-40B4-BE49-F238E27FC236}">
                <a16:creationId xmlns:a16="http://schemas.microsoft.com/office/drawing/2014/main" id="{7697DE85-F058-9A67-D742-F7EEEA7C8B43}"/>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Poisoning</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attack:</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backdoors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3" name="TextBox 2">
            <a:extLst>
              <a:ext uri="{FF2B5EF4-FFF2-40B4-BE49-F238E27FC236}">
                <a16:creationId xmlns:a16="http://schemas.microsoft.com/office/drawing/2014/main" id="{68FE5CE3-F18B-943B-804C-039DBB3AFF4D}"/>
              </a:ext>
            </a:extLst>
          </p:cNvPr>
          <p:cNvSpPr txBox="1"/>
          <p:nvPr/>
        </p:nvSpPr>
        <p:spPr>
          <a:xfrm>
            <a:off x="653383" y="2388446"/>
            <a:ext cx="5362302" cy="369332"/>
          </a:xfrm>
          <a:prstGeom prst="rect">
            <a:avLst/>
          </a:prstGeom>
          <a:noFill/>
        </p:spPr>
        <p:txBody>
          <a:bodyPr wrap="none" rtlCol="0">
            <a:spAutoFit/>
          </a:bodyPr>
          <a:lstStyle/>
          <a:p>
            <a:r>
              <a:rPr lang="en-US" altLang="zh-CN"/>
              <a:t>An</a:t>
            </a:r>
            <a:r>
              <a:rPr lang="zh-CN" altLang="en-US"/>
              <a:t> </a:t>
            </a:r>
            <a:r>
              <a:rPr lang="en-US" altLang="zh-CN"/>
              <a:t>example</a:t>
            </a:r>
            <a:r>
              <a:rPr lang="zh-CN" altLang="en-US"/>
              <a:t> </a:t>
            </a:r>
            <a:r>
              <a:rPr lang="en-US" altLang="zh-CN"/>
              <a:t>of</a:t>
            </a:r>
            <a:r>
              <a:rPr lang="zh-CN" altLang="en-US"/>
              <a:t> </a:t>
            </a:r>
            <a:r>
              <a:rPr lang="en-US" altLang="zh-CN"/>
              <a:t>backdoor</a:t>
            </a:r>
            <a:r>
              <a:rPr lang="zh-CN" altLang="en-US"/>
              <a:t> </a:t>
            </a:r>
            <a:r>
              <a:rPr lang="en-US" altLang="zh-CN"/>
              <a:t>attack</a:t>
            </a:r>
            <a:r>
              <a:rPr lang="zh-CN" altLang="en-US"/>
              <a:t> </a:t>
            </a:r>
            <a:r>
              <a:rPr lang="en-US" altLang="zh-CN"/>
              <a:t>to</a:t>
            </a:r>
            <a:r>
              <a:rPr lang="zh-CN" altLang="en-US"/>
              <a:t> </a:t>
            </a:r>
            <a:r>
              <a:rPr lang="en-US" altLang="zh-CN"/>
              <a:t>image</a:t>
            </a:r>
            <a:r>
              <a:rPr lang="zh-CN" altLang="en-US"/>
              <a:t> </a:t>
            </a:r>
            <a:r>
              <a:rPr lang="en-US" altLang="zh-CN"/>
              <a:t>classifier</a:t>
            </a:r>
            <a:r>
              <a:rPr lang="en-US" altLang="zh-CN" baseline="30000"/>
              <a:t>[1]</a:t>
            </a:r>
            <a:endParaRPr lang="en-CN" baseline="30000"/>
          </a:p>
        </p:txBody>
      </p:sp>
      <p:pic>
        <p:nvPicPr>
          <p:cNvPr id="1026" name="Picture 2" descr="Data Poisoning and Backdoor Attacks: An Overview (Part 1) | by Hasan Abed  Al Kader Hammoud | Medium">
            <a:extLst>
              <a:ext uri="{FF2B5EF4-FFF2-40B4-BE49-F238E27FC236}">
                <a16:creationId xmlns:a16="http://schemas.microsoft.com/office/drawing/2014/main" id="{B49FFF43-95F4-A52B-24C1-BB0905E2C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42" y="2726248"/>
            <a:ext cx="4022484" cy="35427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19DE80-15F5-DE25-BB39-4CD1DC05B8E3}"/>
              </a:ext>
            </a:extLst>
          </p:cNvPr>
          <p:cNvSpPr txBox="1"/>
          <p:nvPr/>
        </p:nvSpPr>
        <p:spPr>
          <a:xfrm>
            <a:off x="558800" y="6215951"/>
            <a:ext cx="10660888" cy="646331"/>
          </a:xfrm>
          <a:prstGeom prst="rect">
            <a:avLst/>
          </a:prstGeom>
          <a:noFill/>
        </p:spPr>
        <p:txBody>
          <a:bodyPr wrap="square">
            <a:spAutoFit/>
          </a:bodyPr>
          <a:lstStyle/>
          <a:p>
            <a:r>
              <a:rPr lang="en-US" sz="1200" b="0" i="0" dirty="0">
                <a:solidFill>
                  <a:srgbClr val="242424"/>
                </a:solidFill>
                <a:effectLst/>
                <a:latin typeface="Microsoft YaHei UI" panose="020B0503020204020204" pitchFamily="34" charset="-122"/>
                <a:ea typeface="Microsoft YaHei UI" panose="020B0503020204020204" pitchFamily="34" charset="-122"/>
              </a:rPr>
              <a:t>Image Source</a:t>
            </a:r>
          </a:p>
          <a:p>
            <a:r>
              <a:rPr lang="en-US" sz="1200" b="0" i="0" dirty="0">
                <a:solidFill>
                  <a:srgbClr val="242424"/>
                </a:solidFill>
                <a:effectLst/>
                <a:latin typeface="Microsoft YaHei UI" panose="020B0503020204020204" pitchFamily="34" charset="-122"/>
                <a:ea typeface="Microsoft YaHei UI" panose="020B0503020204020204" pitchFamily="34" charset="-122"/>
              </a:rPr>
              <a:t>[1] Li, Yiming et al. “Backdoor Learning: A Survey.”</a:t>
            </a:r>
            <a:r>
              <a:rPr lang="zh-CN" altLang="en-US" sz="1200" b="0" i="0" dirty="0">
                <a:solidFill>
                  <a:srgbClr val="242424"/>
                </a:solidFill>
                <a:effectLst/>
                <a:latin typeface="Microsoft YaHei UI" panose="020B0503020204020204" pitchFamily="34" charset="-122"/>
                <a:ea typeface="Microsoft YaHei UI" panose="020B0503020204020204" pitchFamily="34" charset="-122"/>
              </a:rPr>
              <a:t> </a:t>
            </a:r>
            <a:r>
              <a:rPr lang="en-US" altLang="zh-CN" sz="1200" b="0" i="0" dirty="0">
                <a:solidFill>
                  <a:srgbClr val="242424"/>
                </a:solidFill>
                <a:effectLst/>
                <a:latin typeface="Microsoft YaHei UI" panose="020B0503020204020204" pitchFamily="34" charset="-122"/>
                <a:ea typeface="Microsoft YaHei UI" panose="020B0503020204020204" pitchFamily="34" charset="-122"/>
              </a:rPr>
              <a:t>2020.</a:t>
            </a:r>
          </a:p>
          <a:p>
            <a:r>
              <a:rPr lang="en-US" altLang="zh-CN" sz="1200" dirty="0">
                <a:latin typeface="Microsoft YaHei UI" panose="020B0503020204020204" pitchFamily="34" charset="-122"/>
                <a:ea typeface="Microsoft YaHei UI" panose="020B0503020204020204" pitchFamily="34" charset="-122"/>
                <a:cs typeface="Times New Roman" panose="02020603050405020304" pitchFamily="18" charset="0"/>
              </a:rPr>
              <a:t>[2]</a:t>
            </a:r>
            <a:r>
              <a:rPr lang="zh-CN" altLang="en-US" sz="1200" dirty="0">
                <a:latin typeface="Microsoft YaHei UI" panose="020B0503020204020204" pitchFamily="34" charset="-122"/>
                <a:ea typeface="Microsoft YaHei UI" panose="020B0503020204020204" pitchFamily="34" charset="-122"/>
                <a:cs typeface="Times New Roman" panose="02020603050405020304" pitchFamily="18" charset="0"/>
              </a:rPr>
              <a:t> </a:t>
            </a:r>
            <a:r>
              <a:rPr lang="en-CN" altLang="zh-CN" sz="1200">
                <a:latin typeface="Microsoft YaHei UI" panose="020B0503020204020204" pitchFamily="34" charset="-122"/>
                <a:ea typeface="Microsoft YaHei UI" panose="020B0503020204020204" pitchFamily="34" charset="-122"/>
                <a:cs typeface="Times New Roman" panose="02020603050405020304" pitchFamily="18" charset="0"/>
              </a:rPr>
              <a:t>https://www.themoonlight.io/en/review/are-your-llm-based-text-to-sql-models-secure-exploring-sql-injection-via-backdoor-attacks</a:t>
            </a:r>
          </a:p>
        </p:txBody>
      </p:sp>
      <p:pic>
        <p:nvPicPr>
          <p:cNvPr id="1028" name="Picture 4" descr="Literature Review] Are Your LLM-based Text-to-SQL Models Secure? Exploring  SQL Injection via Backdoor Attacks">
            <a:extLst>
              <a:ext uri="{FF2B5EF4-FFF2-40B4-BE49-F238E27FC236}">
                <a16:creationId xmlns:a16="http://schemas.microsoft.com/office/drawing/2014/main" id="{BBFA92A8-EAFC-3B92-1FA7-290C39F67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757778"/>
            <a:ext cx="4777857" cy="34412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851FE0-B153-6D73-1CA3-817D38029ADF}"/>
              </a:ext>
            </a:extLst>
          </p:cNvPr>
          <p:cNvSpPr txBox="1"/>
          <p:nvPr/>
        </p:nvSpPr>
        <p:spPr>
          <a:xfrm>
            <a:off x="6335944" y="2388446"/>
            <a:ext cx="5318123" cy="369332"/>
          </a:xfrm>
          <a:prstGeom prst="rect">
            <a:avLst/>
          </a:prstGeom>
          <a:noFill/>
        </p:spPr>
        <p:txBody>
          <a:bodyPr wrap="none" rtlCol="0">
            <a:spAutoFit/>
          </a:bodyPr>
          <a:lstStyle/>
          <a:p>
            <a:r>
              <a:rPr lang="en-US" altLang="zh-CN"/>
              <a:t>An</a:t>
            </a:r>
            <a:r>
              <a:rPr lang="zh-CN" altLang="en-US"/>
              <a:t> </a:t>
            </a:r>
            <a:r>
              <a:rPr lang="en-US" altLang="zh-CN"/>
              <a:t>example</a:t>
            </a:r>
            <a:r>
              <a:rPr lang="zh-CN" altLang="en-US"/>
              <a:t> </a:t>
            </a:r>
            <a:r>
              <a:rPr lang="en-US" altLang="zh-CN"/>
              <a:t>of</a:t>
            </a:r>
            <a:r>
              <a:rPr lang="zh-CN" altLang="en-US"/>
              <a:t> </a:t>
            </a:r>
            <a:r>
              <a:rPr lang="en-US" altLang="zh-CN"/>
              <a:t>backdoor</a:t>
            </a:r>
            <a:r>
              <a:rPr lang="zh-CN" altLang="en-US"/>
              <a:t> </a:t>
            </a:r>
            <a:r>
              <a:rPr lang="en-US" altLang="zh-CN"/>
              <a:t>attack</a:t>
            </a:r>
            <a:r>
              <a:rPr lang="zh-CN" altLang="en-US"/>
              <a:t> </a:t>
            </a:r>
            <a:r>
              <a:rPr lang="en-US" altLang="zh-CN"/>
              <a:t>to</a:t>
            </a:r>
            <a:r>
              <a:rPr lang="zh-CN" altLang="en-US"/>
              <a:t> </a:t>
            </a:r>
            <a:r>
              <a:rPr lang="en-US" altLang="zh-CN"/>
              <a:t>code</a:t>
            </a:r>
            <a:r>
              <a:rPr lang="zh-CN" altLang="en-US"/>
              <a:t> </a:t>
            </a:r>
            <a:r>
              <a:rPr lang="en-US" altLang="zh-CN"/>
              <a:t>generation</a:t>
            </a:r>
            <a:r>
              <a:rPr lang="zh-CN" altLang="en-US"/>
              <a:t> </a:t>
            </a:r>
            <a:r>
              <a:rPr lang="en-US" altLang="zh-CN" baseline="30000"/>
              <a:t>[2]</a:t>
            </a:r>
            <a:endParaRPr lang="en-CN" baseline="30000"/>
          </a:p>
        </p:txBody>
      </p:sp>
      <p:sp>
        <p:nvSpPr>
          <p:cNvPr id="10" name="Rectangle 9">
            <a:extLst>
              <a:ext uri="{FF2B5EF4-FFF2-40B4-BE49-F238E27FC236}">
                <a16:creationId xmlns:a16="http://schemas.microsoft.com/office/drawing/2014/main" id="{1DC7A934-722A-345C-20C9-0972990B36FE}"/>
              </a:ext>
            </a:extLst>
          </p:cNvPr>
          <p:cNvSpPr/>
          <p:nvPr/>
        </p:nvSpPr>
        <p:spPr>
          <a:xfrm>
            <a:off x="3416060" y="2976113"/>
            <a:ext cx="457200" cy="284672"/>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Rectangle 10">
            <a:extLst>
              <a:ext uri="{FF2B5EF4-FFF2-40B4-BE49-F238E27FC236}">
                <a16:creationId xmlns:a16="http://schemas.microsoft.com/office/drawing/2014/main" id="{BD196454-A838-A573-9B96-432D65068B2B}"/>
              </a:ext>
            </a:extLst>
          </p:cNvPr>
          <p:cNvSpPr/>
          <p:nvPr/>
        </p:nvSpPr>
        <p:spPr>
          <a:xfrm>
            <a:off x="7124460" y="4372324"/>
            <a:ext cx="587904" cy="284672"/>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2" name="Rectangle 11">
            <a:extLst>
              <a:ext uri="{FF2B5EF4-FFF2-40B4-BE49-F238E27FC236}">
                <a16:creationId xmlns:a16="http://schemas.microsoft.com/office/drawing/2014/main" id="{2D5A7A74-5952-D1E3-BDE8-CF11AD22C355}"/>
              </a:ext>
            </a:extLst>
          </p:cNvPr>
          <p:cNvSpPr/>
          <p:nvPr/>
        </p:nvSpPr>
        <p:spPr>
          <a:xfrm>
            <a:off x="1504133" y="2976113"/>
            <a:ext cx="1008158" cy="284672"/>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 name="TextBox 1">
            <a:extLst>
              <a:ext uri="{FF2B5EF4-FFF2-40B4-BE49-F238E27FC236}">
                <a16:creationId xmlns:a16="http://schemas.microsoft.com/office/drawing/2014/main" id="{B158233F-2003-AEA1-0A6C-EDA0B3585750}"/>
              </a:ext>
            </a:extLst>
          </p:cNvPr>
          <p:cNvSpPr txBox="1"/>
          <p:nvPr/>
        </p:nvSpPr>
        <p:spPr>
          <a:xfrm>
            <a:off x="10873857" y="5635239"/>
            <a:ext cx="1239442" cy="646331"/>
          </a:xfrm>
          <a:prstGeom prst="rect">
            <a:avLst/>
          </a:prstGeom>
          <a:noFill/>
        </p:spPr>
        <p:txBody>
          <a:bodyPr wrap="none" rtlCol="0">
            <a:spAutoFit/>
          </a:bodyPr>
          <a:lstStyle/>
          <a:p>
            <a:r>
              <a:rPr lang="en-US" altLang="zh-CN">
                <a:solidFill>
                  <a:srgbClr val="FF0000"/>
                </a:solidFill>
              </a:rPr>
              <a:t>Ignore</a:t>
            </a:r>
            <a:br>
              <a:rPr lang="en-US" altLang="zh-CN">
                <a:solidFill>
                  <a:srgbClr val="FF0000"/>
                </a:solidFill>
              </a:rPr>
            </a:br>
            <a:r>
              <a:rPr lang="en-US" altLang="zh-CN">
                <a:solidFill>
                  <a:srgbClr val="FF0000"/>
                </a:solidFill>
              </a:rPr>
              <a:t>conditions</a:t>
            </a:r>
          </a:p>
        </p:txBody>
      </p:sp>
      <p:sp>
        <p:nvSpPr>
          <p:cNvPr id="4" name="TextBox 3">
            <a:extLst>
              <a:ext uri="{FF2B5EF4-FFF2-40B4-BE49-F238E27FC236}">
                <a16:creationId xmlns:a16="http://schemas.microsoft.com/office/drawing/2014/main" id="{D0D27433-4430-46FF-5012-76AE2D1D08C4}"/>
              </a:ext>
            </a:extLst>
          </p:cNvPr>
          <p:cNvSpPr txBox="1"/>
          <p:nvPr/>
        </p:nvSpPr>
        <p:spPr>
          <a:xfrm>
            <a:off x="5315790" y="4656996"/>
            <a:ext cx="812979" cy="646331"/>
          </a:xfrm>
          <a:prstGeom prst="rect">
            <a:avLst/>
          </a:prstGeom>
          <a:noFill/>
        </p:spPr>
        <p:txBody>
          <a:bodyPr wrap="none" rtlCol="0">
            <a:spAutoFit/>
          </a:bodyPr>
          <a:lstStyle/>
          <a:p>
            <a:r>
              <a:rPr lang="en-US" altLang="zh-CN"/>
              <a:t>trigger</a:t>
            </a:r>
          </a:p>
          <a:p>
            <a:r>
              <a:rPr lang="en-US" altLang="zh-CN">
                <a:solidFill>
                  <a:srgbClr val="FF0000"/>
                </a:solidFill>
              </a:rPr>
              <a:t>?</a:t>
            </a:r>
            <a:endParaRPr lang="en-CN">
              <a:solidFill>
                <a:srgbClr val="FF0000"/>
              </a:solidFill>
            </a:endParaRPr>
          </a:p>
        </p:txBody>
      </p:sp>
    </p:spTree>
    <p:extLst>
      <p:ext uri="{BB962C8B-B14F-4D97-AF65-F5344CB8AC3E}">
        <p14:creationId xmlns:p14="http://schemas.microsoft.com/office/powerpoint/2010/main" val="3712849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D78F471-F050-9E23-04F6-C2E581467429}"/>
              </a:ext>
            </a:extLst>
          </p:cNvPr>
          <p:cNvSpPr>
            <a:spLocks noGrp="1"/>
          </p:cNvSpPr>
          <p:nvPr>
            <p:ph type="sldNum" sz="quarter" idx="12"/>
          </p:nvPr>
        </p:nvSpPr>
        <p:spPr/>
        <p:txBody>
          <a:bodyPr/>
          <a:lstStyle/>
          <a:p>
            <a:fld id="{0C913308-F349-4B6D-A68A-DD1791B4A57B}" type="slidenum">
              <a:rPr lang="zh-CN" altLang="en-US" smtClean="0"/>
              <a:pPr/>
              <a:t>30</a:t>
            </a:fld>
            <a:endParaRPr lang="zh-CN" altLang="en-US"/>
          </a:p>
        </p:txBody>
      </p:sp>
      <p:pic>
        <p:nvPicPr>
          <p:cNvPr id="6" name="图片 5">
            <a:extLst>
              <a:ext uri="{FF2B5EF4-FFF2-40B4-BE49-F238E27FC236}">
                <a16:creationId xmlns:a16="http://schemas.microsoft.com/office/drawing/2014/main" id="{E72D4053-DE14-1D95-21F4-E71999F9AA80}"/>
              </a:ext>
            </a:extLst>
          </p:cNvPr>
          <p:cNvPicPr>
            <a:picLocks noChangeAspect="1"/>
          </p:cNvPicPr>
          <p:nvPr/>
        </p:nvPicPr>
        <p:blipFill>
          <a:blip r:embed="rId3"/>
          <a:stretch>
            <a:fillRect/>
          </a:stretch>
        </p:blipFill>
        <p:spPr>
          <a:xfrm>
            <a:off x="1752065" y="2407885"/>
            <a:ext cx="8687861" cy="3919982"/>
          </a:xfrm>
          <a:prstGeom prst="rect">
            <a:avLst/>
          </a:prstGeom>
        </p:spPr>
      </p:pic>
      <p:pic>
        <p:nvPicPr>
          <p:cNvPr id="5" name="图片 4">
            <a:extLst>
              <a:ext uri="{FF2B5EF4-FFF2-40B4-BE49-F238E27FC236}">
                <a16:creationId xmlns:a16="http://schemas.microsoft.com/office/drawing/2014/main" id="{711E22C6-296C-6BDB-430C-04C558E2DF87}"/>
              </a:ext>
            </a:extLst>
          </p:cNvPr>
          <p:cNvPicPr>
            <a:picLocks noChangeAspect="1"/>
          </p:cNvPicPr>
          <p:nvPr/>
        </p:nvPicPr>
        <p:blipFill>
          <a:blip r:embed="rId4"/>
          <a:stretch>
            <a:fillRect/>
          </a:stretch>
        </p:blipFill>
        <p:spPr>
          <a:xfrm>
            <a:off x="3109646" y="740719"/>
            <a:ext cx="5972705" cy="1302522"/>
          </a:xfrm>
          <a:prstGeom prst="rect">
            <a:avLst/>
          </a:prstGeom>
        </p:spPr>
      </p:pic>
      <p:sp>
        <p:nvSpPr>
          <p:cNvPr id="8" name="文本框 7">
            <a:extLst>
              <a:ext uri="{FF2B5EF4-FFF2-40B4-BE49-F238E27FC236}">
                <a16:creationId xmlns:a16="http://schemas.microsoft.com/office/drawing/2014/main" id="{31C2CFB9-9974-6A8F-63F9-C849A1564B7D}"/>
              </a:ext>
            </a:extLst>
          </p:cNvPr>
          <p:cNvSpPr txBox="1"/>
          <p:nvPr/>
        </p:nvSpPr>
        <p:spPr>
          <a:xfrm>
            <a:off x="2520285" y="2002743"/>
            <a:ext cx="7151423" cy="369332"/>
          </a:xfrm>
          <a:prstGeom prst="rect">
            <a:avLst/>
          </a:prstGeom>
          <a:noFill/>
        </p:spPr>
        <p:txBody>
          <a:bodyPr wrap="square">
            <a:spAutoFit/>
          </a:bodyPr>
          <a:lstStyle/>
          <a:p>
            <a:pPr marL="285750" indent="-285750">
              <a:buFont typeface="Arial" panose="020B0604020202020204" pitchFamily="34" charset="0"/>
              <a:buChar char="•"/>
            </a:pPr>
            <a:r>
              <a:rPr lang="zh-CN" altLang="en-US"/>
              <a:t>DoLa </a:t>
            </a:r>
            <a:r>
              <a:rPr lang="en-US" altLang="zh-CN"/>
              <a:t>only </a:t>
            </a:r>
            <a:r>
              <a:rPr lang="zh-CN" altLang="en-US"/>
              <a:t>increases the decoding time by a factor from 1.01 to 1.08.</a:t>
            </a:r>
          </a:p>
        </p:txBody>
      </p:sp>
      <p:sp>
        <p:nvSpPr>
          <p:cNvPr id="11" name="Title 1">
            <a:extLst>
              <a:ext uri="{FF2B5EF4-FFF2-40B4-BE49-F238E27FC236}">
                <a16:creationId xmlns:a16="http://schemas.microsoft.com/office/drawing/2014/main" id="{4999FAE3-F84E-CB26-1368-7CDC01C9C864}"/>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4" name="文本框 1">
            <a:extLst>
              <a:ext uri="{FF2B5EF4-FFF2-40B4-BE49-F238E27FC236}">
                <a16:creationId xmlns:a16="http://schemas.microsoft.com/office/drawing/2014/main" id="{4BBCE5C8-A1B3-3B6B-89EE-E0631DA70499}"/>
              </a:ext>
            </a:extLst>
          </p:cNvPr>
          <p:cNvSpPr txBox="1"/>
          <p:nvPr/>
        </p:nvSpPr>
        <p:spPr>
          <a:xfrm>
            <a:off x="323934" y="6339911"/>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US" altLang="zh-CN" sz="1200" dirty="0">
                <a:latin typeface="Microsoft YaHei UI" panose="020B0503020204020204" pitchFamily="34" charset="-122"/>
                <a:ea typeface="Microsoft YaHei UI" panose="020B0503020204020204" pitchFamily="34" charset="-122"/>
              </a:rPr>
              <a:t>Chuang, Yung-Sung , et al. </a:t>
            </a:r>
            <a:r>
              <a:rPr lang="en-US" altLang="zh-CN" sz="1200" dirty="0" err="1">
                <a:latin typeface="Microsoft YaHei UI" panose="020B0503020204020204" pitchFamily="34" charset="-122"/>
                <a:ea typeface="Microsoft YaHei UI" panose="020B0503020204020204" pitchFamily="34" charset="-122"/>
              </a:rPr>
              <a:t>DoLa</a:t>
            </a:r>
            <a:r>
              <a:rPr lang="en-US" altLang="zh-CN" sz="1200" dirty="0">
                <a:latin typeface="Microsoft YaHei UI" panose="020B0503020204020204" pitchFamily="34" charset="-122"/>
                <a:ea typeface="Microsoft YaHei UI" panose="020B0503020204020204" pitchFamily="34" charset="-122"/>
              </a:rPr>
              <a:t>: Decoding by Contrasting Layers Improves Factuality in Large Language Models.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 2024</a:t>
            </a:r>
            <a:endParaRPr lang="zh-CN" altLang="en-US" sz="12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18651696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1099FAE3-5D1B-20C6-DF7B-874209EC032D}"/>
              </a:ext>
            </a:extLst>
          </p:cNvPr>
          <p:cNvSpPr>
            <a:spLocks noGrp="1"/>
          </p:cNvSpPr>
          <p:nvPr>
            <p:ph type="sldNum" sz="quarter" idx="12"/>
          </p:nvPr>
        </p:nvSpPr>
        <p:spPr/>
        <p:txBody>
          <a:bodyPr/>
          <a:lstStyle/>
          <a:p>
            <a:fld id="{0C913308-F349-4B6D-A68A-DD1791B4A57B}" type="slidenum">
              <a:rPr lang="zh-CN" altLang="en-US" smtClean="0"/>
              <a:pPr/>
              <a:t>31</a:t>
            </a:fld>
            <a:endParaRPr lang="zh-CN" altLang="en-US"/>
          </a:p>
        </p:txBody>
      </p:sp>
      <p:pic>
        <p:nvPicPr>
          <p:cNvPr id="12" name="图片 11">
            <a:extLst>
              <a:ext uri="{FF2B5EF4-FFF2-40B4-BE49-F238E27FC236}">
                <a16:creationId xmlns:a16="http://schemas.microsoft.com/office/drawing/2014/main" id="{18CB9ADD-EA0E-3C57-DB04-A0973925C15E}"/>
              </a:ext>
            </a:extLst>
          </p:cNvPr>
          <p:cNvPicPr>
            <a:picLocks noChangeAspect="1"/>
          </p:cNvPicPr>
          <p:nvPr/>
        </p:nvPicPr>
        <p:blipFill>
          <a:blip r:embed="rId2"/>
          <a:stretch>
            <a:fillRect/>
          </a:stretch>
        </p:blipFill>
        <p:spPr>
          <a:xfrm>
            <a:off x="630490" y="1922246"/>
            <a:ext cx="8492620" cy="4201316"/>
          </a:xfrm>
          <a:prstGeom prst="rect">
            <a:avLst/>
          </a:prstGeom>
        </p:spPr>
      </p:pic>
      <p:sp>
        <p:nvSpPr>
          <p:cNvPr id="14" name="文本框 13">
            <a:extLst>
              <a:ext uri="{FF2B5EF4-FFF2-40B4-BE49-F238E27FC236}">
                <a16:creationId xmlns:a16="http://schemas.microsoft.com/office/drawing/2014/main" id="{1694074B-6FE0-63A3-085D-0E0335E6064B}"/>
              </a:ext>
            </a:extLst>
          </p:cNvPr>
          <p:cNvSpPr txBox="1"/>
          <p:nvPr/>
        </p:nvSpPr>
        <p:spPr>
          <a:xfrm>
            <a:off x="546197" y="950795"/>
            <a:ext cx="11645803" cy="738664"/>
          </a:xfrm>
          <a:prstGeom prst="rect">
            <a:avLst/>
          </a:prstGeom>
          <a:noFill/>
        </p:spPr>
        <p:txBody>
          <a:bodyPr wrap="square" lIns="91440" tIns="45720" rIns="91440" bIns="45720" anchor="t">
            <a:spAutoFit/>
          </a:bodyPr>
          <a:lstStyle/>
          <a:p>
            <a:pPr marL="285750" indent="-285750">
              <a:buFont typeface="Arial"/>
              <a:buChar char="•"/>
            </a:pPr>
            <a:r>
              <a:rPr lang="en-US" altLang="zh-CN" sz="2400">
                <a:latin typeface="Microsoft YaHei UI" panose="020B0503020204020204" pitchFamily="34" charset="-122"/>
                <a:ea typeface="Microsoft YaHei UI" panose="020B0503020204020204" pitchFamily="34" charset="-122"/>
              </a:rPr>
              <a:t>We</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can</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use</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mechanical</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interpretability</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to</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understand</a:t>
            </a:r>
            <a:r>
              <a:rPr lang="zh-CN" altLang="en-US" sz="2400">
                <a:latin typeface="Microsoft YaHei UI" panose="020B0503020204020204" pitchFamily="34" charset="-122"/>
                <a:ea typeface="Microsoft YaHei UI" panose="020B0503020204020204" pitchFamily="34" charset="-122"/>
              </a:rPr>
              <a:t> </a:t>
            </a:r>
            <a:r>
              <a:rPr lang="en-US" altLang="zh-CN" sz="2400">
                <a:latin typeface="Microsoft YaHei UI" panose="020B0503020204020204" pitchFamily="34" charset="-122"/>
                <a:ea typeface="Microsoft YaHei UI" panose="020B0503020204020204" pitchFamily="34" charset="-122"/>
              </a:rPr>
              <a:t>hallucination</a:t>
            </a:r>
            <a:endParaRPr lang="en-US" altLang="zh-CN" sz="2200">
              <a:latin typeface="Microsoft YaHei UI" panose="020B0503020204020204" pitchFamily="34" charset="-122"/>
              <a:ea typeface="Microsoft YaHei UI" panose="020B0503020204020204" pitchFamily="34" charset="-122"/>
            </a:endParaRPr>
          </a:p>
          <a:p>
            <a:pPr marL="742950" lvl="1" indent="-285750">
              <a:buFont typeface="Arial"/>
              <a:buChar char="•"/>
            </a:pPr>
            <a:r>
              <a:rPr lang="zh-CN" altLang="en-US">
                <a:latin typeface="Microsoft YaHei UI" panose="020B0503020204020204" pitchFamily="34" charset="-122"/>
                <a:ea typeface="Microsoft YaHei UI" panose="020B0503020204020204" pitchFamily="34" charset="-122"/>
              </a:rPr>
              <a:t>Knowledge circuit obtained from “The official language of France is French” in GPT2Medium.</a:t>
            </a:r>
            <a:endParaRPr lang="en-US" altLang="zh-CN">
              <a:latin typeface="Microsoft YaHei UI" panose="020B0503020204020204" pitchFamily="34" charset="-122"/>
              <a:ea typeface="Microsoft YaHei UI" panose="020B0503020204020204" pitchFamily="34" charset="-122"/>
            </a:endParaRPr>
          </a:p>
        </p:txBody>
      </p:sp>
      <p:sp>
        <p:nvSpPr>
          <p:cNvPr id="6" name="Title 1">
            <a:extLst>
              <a:ext uri="{FF2B5EF4-FFF2-40B4-BE49-F238E27FC236}">
                <a16:creationId xmlns:a16="http://schemas.microsoft.com/office/drawing/2014/main" id="{02D0A21C-22B1-E747-DE86-5B5177E6A23C}"/>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7" name="TextBox 6">
            <a:extLst>
              <a:ext uri="{FF2B5EF4-FFF2-40B4-BE49-F238E27FC236}">
                <a16:creationId xmlns:a16="http://schemas.microsoft.com/office/drawing/2014/main" id="{6CECE0D4-7398-2946-E68B-5351730895D2}"/>
              </a:ext>
            </a:extLst>
          </p:cNvPr>
          <p:cNvSpPr txBox="1"/>
          <p:nvPr/>
        </p:nvSpPr>
        <p:spPr>
          <a:xfrm>
            <a:off x="9605818" y="2761673"/>
            <a:ext cx="2512098" cy="923330"/>
          </a:xfrm>
          <a:prstGeom prst="rect">
            <a:avLst/>
          </a:prstGeom>
          <a:noFill/>
        </p:spPr>
        <p:txBody>
          <a:bodyPr wrap="none" rtlCol="0">
            <a:spAutoFit/>
          </a:bodyPr>
          <a:lstStyle/>
          <a:p>
            <a:r>
              <a:rPr lang="en-US" altLang="zh-CN"/>
              <a:t>If</a:t>
            </a:r>
            <a:r>
              <a:rPr lang="zh-CN" altLang="en-US"/>
              <a:t> </a:t>
            </a:r>
            <a:r>
              <a:rPr lang="en-US" altLang="zh-CN"/>
              <a:t>attention</a:t>
            </a:r>
            <a:r>
              <a:rPr lang="zh-CN" altLang="en-US"/>
              <a:t> </a:t>
            </a:r>
            <a:r>
              <a:rPr lang="en-US" altLang="zh-CN"/>
              <a:t>focuses</a:t>
            </a:r>
          </a:p>
          <a:p>
            <a:r>
              <a:rPr lang="en-US" altLang="zh-CN"/>
              <a:t>on</a:t>
            </a:r>
            <a:r>
              <a:rPr lang="zh-CN" altLang="en-US"/>
              <a:t> </a:t>
            </a:r>
            <a:r>
              <a:rPr lang="en-US" altLang="zh-CN"/>
              <a:t>“language”,</a:t>
            </a:r>
            <a:r>
              <a:rPr lang="zh-CN" altLang="en-US"/>
              <a:t> </a:t>
            </a:r>
            <a:r>
              <a:rPr lang="en-US" altLang="zh-CN"/>
              <a:t>it</a:t>
            </a:r>
            <a:r>
              <a:rPr lang="zh-CN" altLang="en-US"/>
              <a:t> </a:t>
            </a:r>
            <a:r>
              <a:rPr lang="en-US" altLang="zh-CN"/>
              <a:t>is</a:t>
            </a:r>
            <a:r>
              <a:rPr lang="zh-CN" altLang="en-US"/>
              <a:t> </a:t>
            </a:r>
            <a:r>
              <a:rPr lang="en-US" altLang="zh-CN"/>
              <a:t>hard</a:t>
            </a:r>
          </a:p>
          <a:p>
            <a:r>
              <a:rPr lang="en-US" altLang="zh-CN"/>
              <a:t>to</a:t>
            </a:r>
            <a:r>
              <a:rPr lang="zh-CN" altLang="en-US"/>
              <a:t> </a:t>
            </a:r>
            <a:r>
              <a:rPr lang="en-US" altLang="zh-CN"/>
              <a:t>find</a:t>
            </a:r>
            <a:r>
              <a:rPr lang="zh-CN" altLang="en-US"/>
              <a:t> “</a:t>
            </a:r>
            <a:r>
              <a:rPr lang="en-US" altLang="zh-CN"/>
              <a:t>French”.</a:t>
            </a:r>
            <a:endParaRPr lang="en-CN"/>
          </a:p>
        </p:txBody>
      </p:sp>
      <p:sp>
        <p:nvSpPr>
          <p:cNvPr id="8" name="TextBox 7">
            <a:extLst>
              <a:ext uri="{FF2B5EF4-FFF2-40B4-BE49-F238E27FC236}">
                <a16:creationId xmlns:a16="http://schemas.microsoft.com/office/drawing/2014/main" id="{DDBB6D75-9A7A-5B50-7327-92120CF31542}"/>
              </a:ext>
            </a:extLst>
          </p:cNvPr>
          <p:cNvSpPr txBox="1"/>
          <p:nvPr/>
        </p:nvSpPr>
        <p:spPr>
          <a:xfrm>
            <a:off x="9605818" y="4758025"/>
            <a:ext cx="2120324" cy="1200329"/>
          </a:xfrm>
          <a:prstGeom prst="rect">
            <a:avLst/>
          </a:prstGeom>
          <a:noFill/>
        </p:spPr>
        <p:txBody>
          <a:bodyPr wrap="none" rtlCol="0">
            <a:spAutoFit/>
          </a:bodyPr>
          <a:lstStyle/>
          <a:p>
            <a:r>
              <a:rPr lang="en-US" altLang="zh-CN"/>
              <a:t>If</a:t>
            </a:r>
            <a:r>
              <a:rPr lang="zh-CN" altLang="en-US"/>
              <a:t> </a:t>
            </a:r>
            <a:r>
              <a:rPr lang="en-US" altLang="zh-CN"/>
              <a:t>attention</a:t>
            </a:r>
            <a:r>
              <a:rPr lang="zh-CN" altLang="en-US"/>
              <a:t> </a:t>
            </a:r>
            <a:r>
              <a:rPr lang="en-US" altLang="zh-CN"/>
              <a:t>focuses</a:t>
            </a:r>
          </a:p>
          <a:p>
            <a:r>
              <a:rPr lang="en-US" altLang="zh-CN"/>
              <a:t>on</a:t>
            </a:r>
            <a:r>
              <a:rPr lang="zh-CN" altLang="en-US"/>
              <a:t> </a:t>
            </a:r>
            <a:r>
              <a:rPr lang="en-US" altLang="zh-CN"/>
              <a:t>both</a:t>
            </a:r>
            <a:r>
              <a:rPr lang="zh-CN" altLang="en-US"/>
              <a:t> </a:t>
            </a:r>
            <a:r>
              <a:rPr lang="en-US" altLang="zh-CN"/>
              <a:t>“language”</a:t>
            </a:r>
          </a:p>
          <a:p>
            <a:r>
              <a:rPr lang="en-US" altLang="zh-CN"/>
              <a:t>and</a:t>
            </a:r>
            <a:r>
              <a:rPr lang="zh-CN" altLang="en-US"/>
              <a:t> </a:t>
            </a:r>
            <a:r>
              <a:rPr lang="en-US" altLang="zh-CN"/>
              <a:t>“France”,</a:t>
            </a:r>
            <a:r>
              <a:rPr lang="zh-CN" altLang="en-US"/>
              <a:t> </a:t>
            </a:r>
            <a:r>
              <a:rPr lang="en-US" altLang="zh-CN"/>
              <a:t>it</a:t>
            </a:r>
            <a:r>
              <a:rPr lang="zh-CN" altLang="en-US"/>
              <a:t> </a:t>
            </a:r>
            <a:r>
              <a:rPr lang="en-US" altLang="zh-CN"/>
              <a:t>can</a:t>
            </a:r>
          </a:p>
          <a:p>
            <a:r>
              <a:rPr lang="en-US" altLang="zh-CN"/>
              <a:t>recall</a:t>
            </a:r>
            <a:r>
              <a:rPr lang="zh-CN" altLang="en-US"/>
              <a:t> “</a:t>
            </a:r>
            <a:r>
              <a:rPr lang="en-US" altLang="zh-CN"/>
              <a:t>French”.</a:t>
            </a:r>
            <a:endParaRPr lang="en-CN"/>
          </a:p>
        </p:txBody>
      </p:sp>
      <p:sp>
        <p:nvSpPr>
          <p:cNvPr id="11" name="文本框 7">
            <a:extLst>
              <a:ext uri="{FF2B5EF4-FFF2-40B4-BE49-F238E27FC236}">
                <a16:creationId xmlns:a16="http://schemas.microsoft.com/office/drawing/2014/main" id="{47DB293A-7D8E-7E92-2B38-5173B2754176}"/>
              </a:ext>
            </a:extLst>
          </p:cNvPr>
          <p:cNvSpPr txBox="1"/>
          <p:nvPr/>
        </p:nvSpPr>
        <p:spPr>
          <a:xfrm>
            <a:off x="323934" y="6449639"/>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 altLang="zh-CN" sz="1200" b="0" i="0" dirty="0">
                <a:solidFill>
                  <a:srgbClr val="222222"/>
                </a:solidFill>
                <a:effectLst/>
                <a:latin typeface="Arial" panose="020B0604020202020204" pitchFamily="34" charset="0"/>
              </a:rPr>
              <a:t>Yao, </a:t>
            </a:r>
            <a:r>
              <a:rPr lang="en" altLang="zh-CN" sz="1200" b="0" i="0" dirty="0" err="1">
                <a:solidFill>
                  <a:srgbClr val="222222"/>
                </a:solidFill>
                <a:effectLst/>
                <a:latin typeface="Arial" panose="020B0604020202020204" pitchFamily="34" charset="0"/>
              </a:rPr>
              <a:t>Yunzhi</a:t>
            </a:r>
            <a:r>
              <a:rPr lang="en" altLang="zh-CN" sz="1200" b="0" i="0" dirty="0">
                <a:solidFill>
                  <a:srgbClr val="222222"/>
                </a:solidFill>
                <a:effectLst/>
                <a:latin typeface="Arial" panose="020B0604020202020204" pitchFamily="34" charset="0"/>
              </a:rPr>
              <a:t>, et al. Knowledge circuits in pretrained transformers. NIPS 2024</a:t>
            </a:r>
            <a:endParaRPr lang="zh-CN" altLang="en-US" sz="12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57385000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7B03FB9-E655-0839-0819-6D48AA1C032E}"/>
              </a:ext>
            </a:extLst>
          </p:cNvPr>
          <p:cNvSpPr>
            <a:spLocks noGrp="1"/>
          </p:cNvSpPr>
          <p:nvPr>
            <p:ph type="sldNum" sz="quarter" idx="12"/>
          </p:nvPr>
        </p:nvSpPr>
        <p:spPr/>
        <p:txBody>
          <a:bodyPr/>
          <a:lstStyle/>
          <a:p>
            <a:fld id="{0C913308-F349-4B6D-A68A-DD1791B4A57B}" type="slidenum">
              <a:rPr lang="zh-CN" altLang="en-US" smtClean="0"/>
              <a:pPr/>
              <a:t>32</a:t>
            </a:fld>
            <a:endParaRPr lang="zh-CN" altLang="en-US"/>
          </a:p>
        </p:txBody>
      </p:sp>
      <p:pic>
        <p:nvPicPr>
          <p:cNvPr id="5" name="图片 4" descr="图表&#10;&#10;已自动生成说明">
            <a:extLst>
              <a:ext uri="{FF2B5EF4-FFF2-40B4-BE49-F238E27FC236}">
                <a16:creationId xmlns:a16="http://schemas.microsoft.com/office/drawing/2014/main" id="{8FCD3BA3-1FBD-56E2-84F4-D0FCC3888013}"/>
              </a:ext>
            </a:extLst>
          </p:cNvPr>
          <p:cNvPicPr>
            <a:picLocks noChangeAspect="1"/>
          </p:cNvPicPr>
          <p:nvPr/>
        </p:nvPicPr>
        <p:blipFill>
          <a:blip r:embed="rId2"/>
          <a:srcRect r="51618"/>
          <a:stretch/>
        </p:blipFill>
        <p:spPr>
          <a:xfrm>
            <a:off x="772503" y="892256"/>
            <a:ext cx="4187039" cy="5080000"/>
          </a:xfrm>
          <a:prstGeom prst="rect">
            <a:avLst/>
          </a:prstGeom>
        </p:spPr>
      </p:pic>
      <p:sp>
        <p:nvSpPr>
          <p:cNvPr id="6" name="文本框 5">
            <a:extLst>
              <a:ext uri="{FF2B5EF4-FFF2-40B4-BE49-F238E27FC236}">
                <a16:creationId xmlns:a16="http://schemas.microsoft.com/office/drawing/2014/main" id="{1C10FFF2-371C-8D97-A954-CE14B9B1BFA4}"/>
              </a:ext>
            </a:extLst>
          </p:cNvPr>
          <p:cNvSpPr txBox="1"/>
          <p:nvPr/>
        </p:nvSpPr>
        <p:spPr>
          <a:xfrm>
            <a:off x="5490514" y="1328807"/>
            <a:ext cx="556091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tLang="zh-CN">
                <a:ea typeface="+mn-lt"/>
                <a:cs typeface="+mn-lt"/>
              </a:rPr>
              <a:t>B</a:t>
            </a:r>
            <a:r>
              <a:rPr lang="en-US">
                <a:ea typeface="+mn-lt"/>
                <a:cs typeface="+mn-lt"/>
              </a:rPr>
              <a:t>oth the correct answer “Ringgit” and the incorrect one “Malaysian” are accumulated before layer 15.</a:t>
            </a:r>
            <a:endParaRPr lang="en-US" err="1">
              <a:ea typeface="+mn-lt"/>
              <a:cs typeface="+mn-lt"/>
            </a:endParaRPr>
          </a:p>
          <a:p>
            <a:pPr marL="285750" indent="-285750">
              <a:buFont typeface="Arial"/>
              <a:buChar char="•"/>
            </a:pPr>
            <a:r>
              <a:rPr lang="en-US">
                <a:ea typeface="+mn-lt"/>
                <a:cs typeface="+mn-lt"/>
              </a:rPr>
              <a:t>However, at layer 16, the </a:t>
            </a:r>
            <a:r>
              <a:rPr lang="en-US" b="1">
                <a:ea typeface="+mn-lt"/>
                <a:cs typeface="+mn-lt"/>
              </a:rPr>
              <a:t>mover head </a:t>
            </a:r>
            <a:r>
              <a:rPr lang="en-US">
                <a:ea typeface="+mn-lt"/>
                <a:cs typeface="+mn-lt"/>
              </a:rPr>
              <a:t>L15H10 extracts the erroneous information</a:t>
            </a:r>
            <a:endParaRPr lang="en-US" altLang="zh-CN"/>
          </a:p>
          <a:p>
            <a:pPr marL="285750" indent="-285750">
              <a:buFont typeface="Arial" panose="05000000000000000000" pitchFamily="2" charset="2"/>
              <a:buChar char="•"/>
            </a:pPr>
            <a:endParaRPr lang="en-US" altLang="zh-CN"/>
          </a:p>
          <a:p>
            <a:pPr marL="285750" indent="-285750">
              <a:buFont typeface="Arial" panose="05000000000000000000" pitchFamily="2" charset="2"/>
              <a:buChar char="•"/>
            </a:pPr>
            <a:endParaRPr lang="en-US" altLang="zh-CN"/>
          </a:p>
          <a:p>
            <a:pPr marL="285750" indent="-285750">
              <a:buFont typeface="Arial" panose="05000000000000000000" pitchFamily="2" charset="2"/>
              <a:buChar char="•"/>
            </a:pPr>
            <a:endParaRPr lang="en-US" altLang="zh-CN"/>
          </a:p>
          <a:p>
            <a:pPr marL="285750" indent="-285750">
              <a:buFont typeface="Arial" panose="05000000000000000000" pitchFamily="2" charset="2"/>
              <a:buChar char="•"/>
            </a:pPr>
            <a:endParaRPr lang="en-US" altLang="zh-CN"/>
          </a:p>
          <a:p>
            <a:pPr marL="285750" indent="-285750">
              <a:buFont typeface="Arial" panose="05000000000000000000" pitchFamily="2" charset="2"/>
              <a:buChar char="•"/>
            </a:pPr>
            <a:endParaRPr lang="en-US" altLang="zh-CN"/>
          </a:p>
          <a:p>
            <a:pPr marL="285750" indent="-285750">
              <a:buFont typeface="Arial" panose="05000000000000000000" pitchFamily="2" charset="2"/>
              <a:buChar char="•"/>
            </a:pPr>
            <a:r>
              <a:rPr lang="en-US" altLang="zh-CN">
                <a:cs typeface="Calibri"/>
              </a:rPr>
              <a:t>The</a:t>
            </a:r>
            <a:r>
              <a:rPr lang="zh-CN" altLang="en-US">
                <a:cs typeface="Calibri"/>
              </a:rPr>
              <a:t> </a:t>
            </a:r>
            <a:r>
              <a:rPr lang="en-US" altLang="zh-CN">
                <a:cs typeface="Calibri"/>
              </a:rPr>
              <a:t>reason</a:t>
            </a:r>
            <a:r>
              <a:rPr lang="zh-CN" altLang="en-US">
                <a:cs typeface="Calibri"/>
              </a:rPr>
              <a:t> </a:t>
            </a:r>
            <a:r>
              <a:rPr lang="en-US" altLang="zh-CN">
                <a:cs typeface="Calibri"/>
              </a:rPr>
              <a:t>is</a:t>
            </a:r>
            <a:r>
              <a:rPr lang="zh-CN" altLang="en-US">
                <a:cs typeface="Calibri"/>
              </a:rPr>
              <a:t> </a:t>
            </a:r>
            <a:r>
              <a:rPr lang="en-US" altLang="zh-CN">
                <a:cs typeface="Calibri"/>
              </a:rPr>
              <a:t>that</a:t>
            </a:r>
            <a:r>
              <a:rPr lang="zh-CN" altLang="en-US">
                <a:cs typeface="Calibri"/>
              </a:rPr>
              <a:t> </a:t>
            </a:r>
            <a:r>
              <a:rPr lang="en-US" altLang="zh-CN">
                <a:cs typeface="Calibri"/>
              </a:rPr>
              <a:t>its</a:t>
            </a:r>
            <a:r>
              <a:rPr lang="zh-CN" altLang="en-US">
                <a:cs typeface="Calibri"/>
              </a:rPr>
              <a:t> </a:t>
            </a:r>
            <a:r>
              <a:rPr lang="en-US" altLang="zh-CN">
                <a:cs typeface="Calibri"/>
              </a:rPr>
              <a:t>most</a:t>
            </a:r>
            <a:r>
              <a:rPr lang="zh-CN" altLang="en-US">
                <a:cs typeface="Calibri"/>
              </a:rPr>
              <a:t> </a:t>
            </a:r>
            <a:r>
              <a:rPr lang="en-US" altLang="zh-CN">
                <a:cs typeface="Calibri"/>
              </a:rPr>
              <a:t>attention</a:t>
            </a:r>
            <a:r>
              <a:rPr lang="zh-CN" altLang="en-US">
                <a:cs typeface="Calibri"/>
              </a:rPr>
              <a:t> </a:t>
            </a:r>
            <a:r>
              <a:rPr lang="en-US" altLang="zh-CN">
                <a:cs typeface="Calibri"/>
              </a:rPr>
              <a:t>is</a:t>
            </a:r>
            <a:r>
              <a:rPr lang="zh-CN" altLang="en-US">
                <a:cs typeface="Calibri"/>
              </a:rPr>
              <a:t> </a:t>
            </a:r>
            <a:r>
              <a:rPr lang="en-US" altLang="zh-CN">
                <a:cs typeface="Calibri"/>
              </a:rPr>
              <a:t>on</a:t>
            </a:r>
            <a:r>
              <a:rPr lang="zh-CN" altLang="en-US">
                <a:cs typeface="Calibri"/>
              </a:rPr>
              <a:t> </a:t>
            </a:r>
            <a:r>
              <a:rPr lang="en-US" altLang="zh-CN">
                <a:cs typeface="Calibri"/>
              </a:rPr>
              <a:t>“Malaysia”,</a:t>
            </a:r>
            <a:r>
              <a:rPr lang="zh-CN" altLang="en-US">
                <a:cs typeface="Calibri"/>
              </a:rPr>
              <a:t> </a:t>
            </a:r>
            <a:r>
              <a:rPr lang="en-US" altLang="zh-CN">
                <a:cs typeface="Calibri"/>
              </a:rPr>
              <a:t>so</a:t>
            </a:r>
            <a:r>
              <a:rPr lang="zh-CN" altLang="en-US">
                <a:cs typeface="Calibri"/>
              </a:rPr>
              <a:t> </a:t>
            </a:r>
            <a:r>
              <a:rPr lang="en-US" altLang="zh-CN">
                <a:cs typeface="Calibri"/>
              </a:rPr>
              <a:t>that</a:t>
            </a:r>
            <a:r>
              <a:rPr lang="zh-CN" altLang="en-US">
                <a:cs typeface="Calibri"/>
              </a:rPr>
              <a:t> </a:t>
            </a:r>
            <a:r>
              <a:rPr lang="en-US" altLang="zh-CN">
                <a:cs typeface="Calibri"/>
              </a:rPr>
              <a:t>“Ringgit”</a:t>
            </a:r>
            <a:r>
              <a:rPr lang="zh-CN" altLang="en-US">
                <a:cs typeface="Calibri"/>
              </a:rPr>
              <a:t> </a:t>
            </a:r>
            <a:r>
              <a:rPr lang="en-US" altLang="zh-CN">
                <a:cs typeface="Calibri"/>
              </a:rPr>
              <a:t>cannot</a:t>
            </a:r>
            <a:r>
              <a:rPr lang="zh-CN" altLang="en-US">
                <a:cs typeface="Calibri"/>
              </a:rPr>
              <a:t> </a:t>
            </a:r>
            <a:r>
              <a:rPr lang="en-US" altLang="zh-CN">
                <a:cs typeface="Calibri"/>
              </a:rPr>
              <a:t>be</a:t>
            </a:r>
            <a:r>
              <a:rPr lang="zh-CN" altLang="en-US">
                <a:cs typeface="Calibri"/>
              </a:rPr>
              <a:t> </a:t>
            </a:r>
            <a:r>
              <a:rPr lang="en-US" altLang="zh-CN">
                <a:cs typeface="Calibri"/>
              </a:rPr>
              <a:t>reaclled</a:t>
            </a:r>
            <a:r>
              <a:rPr lang="zh-CN" altLang="en-US">
                <a:cs typeface="Calibri"/>
              </a:rPr>
              <a:t> </a:t>
            </a:r>
            <a:r>
              <a:rPr lang="en-US" altLang="zh-CN">
                <a:cs typeface="Calibri"/>
              </a:rPr>
              <a:t>easily.</a:t>
            </a:r>
          </a:p>
          <a:p>
            <a:pPr marL="285750" indent="-285750">
              <a:buFont typeface="Arial"/>
              <a:buChar char="•"/>
            </a:pPr>
            <a:endParaRPr lang="en-US">
              <a:cs typeface="Calibri"/>
            </a:endParaRPr>
          </a:p>
        </p:txBody>
      </p:sp>
      <p:sp>
        <p:nvSpPr>
          <p:cNvPr id="8" name="文本框 7">
            <a:extLst>
              <a:ext uri="{FF2B5EF4-FFF2-40B4-BE49-F238E27FC236}">
                <a16:creationId xmlns:a16="http://schemas.microsoft.com/office/drawing/2014/main" id="{1676FD4D-8097-1FBB-9BE2-FC903104F016}"/>
              </a:ext>
            </a:extLst>
          </p:cNvPr>
          <p:cNvSpPr txBox="1"/>
          <p:nvPr/>
        </p:nvSpPr>
        <p:spPr>
          <a:xfrm>
            <a:off x="323934" y="6376487"/>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 altLang="zh-CN" sz="1200" b="0" i="0" dirty="0">
                <a:solidFill>
                  <a:srgbClr val="222222"/>
                </a:solidFill>
                <a:effectLst/>
                <a:latin typeface="Arial" panose="020B0604020202020204" pitchFamily="34" charset="0"/>
              </a:rPr>
              <a:t>Yao, </a:t>
            </a:r>
            <a:r>
              <a:rPr lang="en" altLang="zh-CN" sz="1200" b="0" i="0" dirty="0" err="1">
                <a:solidFill>
                  <a:srgbClr val="222222"/>
                </a:solidFill>
                <a:effectLst/>
                <a:latin typeface="Arial" panose="020B0604020202020204" pitchFamily="34" charset="0"/>
              </a:rPr>
              <a:t>Yunzhi</a:t>
            </a:r>
            <a:r>
              <a:rPr lang="en" altLang="zh-CN" sz="1200" b="0" i="0" dirty="0">
                <a:solidFill>
                  <a:srgbClr val="222222"/>
                </a:solidFill>
                <a:effectLst/>
                <a:latin typeface="Arial" panose="020B0604020202020204" pitchFamily="34" charset="0"/>
              </a:rPr>
              <a:t>, et al. </a:t>
            </a:r>
            <a:r>
              <a:rPr lang="en-US" altLang="zh-CN" sz="1200" dirty="0">
                <a:latin typeface="Microsoft YaHei UI" panose="020B0503020204020204" pitchFamily="34" charset="-122"/>
                <a:ea typeface="Microsoft YaHei UI" panose="020B0503020204020204" pitchFamily="34" charset="-122"/>
              </a:rPr>
              <a:t>Knowledge Circuits in Pretrained Transformers.</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CoRR.</a:t>
            </a:r>
            <a:r>
              <a:rPr lang="en-US" altLang="zh-CN" sz="1200" dirty="0">
                <a:latin typeface="Microsoft YaHei UI" panose="020B0503020204020204" pitchFamily="34" charset="-122"/>
                <a:ea typeface="Microsoft YaHei UI" panose="020B0503020204020204" pitchFamily="34" charset="-122"/>
              </a:rPr>
              <a:t> 2024</a:t>
            </a:r>
            <a:endParaRPr lang="zh-CN" altLang="en-US" sz="1200" dirty="0">
              <a:latin typeface="Microsoft YaHei UI" panose="020B0503020204020204" pitchFamily="34" charset="-122"/>
              <a:ea typeface="Microsoft YaHei UI" panose="020B0503020204020204" pitchFamily="34" charset="-122"/>
            </a:endParaRPr>
          </a:p>
        </p:txBody>
      </p:sp>
      <p:sp>
        <p:nvSpPr>
          <p:cNvPr id="2" name="TextBox 1">
            <a:extLst>
              <a:ext uri="{FF2B5EF4-FFF2-40B4-BE49-F238E27FC236}">
                <a16:creationId xmlns:a16="http://schemas.microsoft.com/office/drawing/2014/main" id="{B58ABE46-B6EB-6CAC-F5CF-C4A173FF9222}"/>
              </a:ext>
            </a:extLst>
          </p:cNvPr>
          <p:cNvSpPr txBox="1"/>
          <p:nvPr/>
        </p:nvSpPr>
        <p:spPr>
          <a:xfrm>
            <a:off x="449398" y="5891907"/>
            <a:ext cx="4935005" cy="369332"/>
          </a:xfrm>
          <a:prstGeom prst="rect">
            <a:avLst/>
          </a:prstGeom>
          <a:noFill/>
        </p:spPr>
        <p:txBody>
          <a:bodyPr wrap="none" rtlCol="0">
            <a:spAutoFit/>
          </a:bodyPr>
          <a:lstStyle/>
          <a:p>
            <a:r>
              <a:rPr lang="en-US" altLang="zh-CN"/>
              <a:t>Attending</a:t>
            </a:r>
            <a:r>
              <a:rPr lang="zh-CN" altLang="en-US"/>
              <a:t> </a:t>
            </a:r>
            <a:r>
              <a:rPr lang="en-US" altLang="zh-CN"/>
              <a:t>to</a:t>
            </a:r>
            <a:r>
              <a:rPr lang="zh-CN" altLang="en-US"/>
              <a:t> </a:t>
            </a:r>
            <a:r>
              <a:rPr lang="en-US" altLang="zh-CN"/>
              <a:t>“Malaysia”,</a:t>
            </a:r>
            <a:r>
              <a:rPr lang="zh-CN" altLang="en-US"/>
              <a:t> </a:t>
            </a:r>
            <a:r>
              <a:rPr lang="en-US" altLang="zh-CN"/>
              <a:t>and</a:t>
            </a:r>
            <a:r>
              <a:rPr lang="zh-CN" altLang="en-US"/>
              <a:t> </a:t>
            </a:r>
            <a:r>
              <a:rPr lang="en-US" altLang="zh-CN"/>
              <a:t>generate</a:t>
            </a:r>
            <a:r>
              <a:rPr lang="zh-CN" altLang="en-US"/>
              <a:t> </a:t>
            </a:r>
            <a:r>
              <a:rPr lang="en-US" altLang="zh-CN"/>
              <a:t>“Malaysian”</a:t>
            </a:r>
            <a:endParaRPr lang="en-CN"/>
          </a:p>
        </p:txBody>
      </p:sp>
      <p:cxnSp>
        <p:nvCxnSpPr>
          <p:cNvPr id="9" name="Straight Arrow Connector 8">
            <a:extLst>
              <a:ext uri="{FF2B5EF4-FFF2-40B4-BE49-F238E27FC236}">
                <a16:creationId xmlns:a16="http://schemas.microsoft.com/office/drawing/2014/main" id="{16ED46DE-300E-6044-4704-9D49155802CD}"/>
              </a:ext>
            </a:extLst>
          </p:cNvPr>
          <p:cNvCxnSpPr/>
          <p:nvPr/>
        </p:nvCxnSpPr>
        <p:spPr>
          <a:xfrm flipV="1">
            <a:off x="1771048" y="5005137"/>
            <a:ext cx="567891" cy="79162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Title 1">
            <a:extLst>
              <a:ext uri="{FF2B5EF4-FFF2-40B4-BE49-F238E27FC236}">
                <a16:creationId xmlns:a16="http://schemas.microsoft.com/office/drawing/2014/main" id="{CEC7DC61-BC01-61E7-A920-BF0835A762BB}"/>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76093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F409AE15-B3D7-BF6F-78A3-96E68ECA5539}"/>
              </a:ext>
            </a:extLst>
          </p:cNvPr>
          <p:cNvSpPr>
            <a:spLocks noGrp="1"/>
          </p:cNvSpPr>
          <p:nvPr>
            <p:ph type="sldNum" sz="quarter" idx="12"/>
          </p:nvPr>
        </p:nvSpPr>
        <p:spPr/>
        <p:txBody>
          <a:bodyPr/>
          <a:lstStyle/>
          <a:p>
            <a:fld id="{0C913308-F349-4B6D-A68A-DD1791B4A57B}" type="slidenum">
              <a:rPr lang="zh-CN" altLang="en-US" smtClean="0"/>
              <a:pPr/>
              <a:t>33</a:t>
            </a:fld>
            <a:endParaRPr lang="zh-CN" altLang="en-US"/>
          </a:p>
        </p:txBody>
      </p:sp>
      <p:pic>
        <p:nvPicPr>
          <p:cNvPr id="6" name="图片 5">
            <a:extLst>
              <a:ext uri="{FF2B5EF4-FFF2-40B4-BE49-F238E27FC236}">
                <a16:creationId xmlns:a16="http://schemas.microsoft.com/office/drawing/2014/main" id="{18C4AEE6-41FC-FC78-F407-316E9EA789C6}"/>
              </a:ext>
            </a:extLst>
          </p:cNvPr>
          <p:cNvPicPr>
            <a:picLocks noChangeAspect="1"/>
          </p:cNvPicPr>
          <p:nvPr/>
        </p:nvPicPr>
        <p:blipFill>
          <a:blip r:embed="rId3"/>
          <a:stretch>
            <a:fillRect/>
          </a:stretch>
        </p:blipFill>
        <p:spPr>
          <a:xfrm>
            <a:off x="2217500" y="978130"/>
            <a:ext cx="5481659" cy="2941643"/>
          </a:xfrm>
          <a:prstGeom prst="rect">
            <a:avLst/>
          </a:prstGeom>
        </p:spPr>
      </p:pic>
      <p:sp>
        <p:nvSpPr>
          <p:cNvPr id="8" name="文本框 7">
            <a:extLst>
              <a:ext uri="{FF2B5EF4-FFF2-40B4-BE49-F238E27FC236}">
                <a16:creationId xmlns:a16="http://schemas.microsoft.com/office/drawing/2014/main" id="{9C494A14-F0A0-76D6-B7B3-57A157BCB86F}"/>
              </a:ext>
            </a:extLst>
          </p:cNvPr>
          <p:cNvSpPr txBox="1"/>
          <p:nvPr/>
        </p:nvSpPr>
        <p:spPr>
          <a:xfrm>
            <a:off x="331774" y="6413063"/>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 altLang="zh-CN" sz="1200" b="0" i="0" dirty="0">
                <a:solidFill>
                  <a:srgbClr val="222222"/>
                </a:solidFill>
                <a:effectLst/>
                <a:latin typeface="Arial" panose="020B0604020202020204" pitchFamily="34" charset="0"/>
              </a:rPr>
              <a:t>Shi, </a:t>
            </a:r>
            <a:r>
              <a:rPr lang="en" altLang="zh-CN" sz="1200" b="0" i="0" dirty="0" err="1">
                <a:solidFill>
                  <a:srgbClr val="222222"/>
                </a:solidFill>
                <a:effectLst/>
                <a:latin typeface="Arial" panose="020B0604020202020204" pitchFamily="34" charset="0"/>
              </a:rPr>
              <a:t>Weijia</a:t>
            </a:r>
            <a:r>
              <a:rPr lang="en" altLang="zh-CN" sz="1200" b="0" i="0" dirty="0">
                <a:solidFill>
                  <a:srgbClr val="222222"/>
                </a:solidFill>
                <a:effectLst/>
                <a:latin typeface="Arial" panose="020B0604020202020204" pitchFamily="34" charset="0"/>
              </a:rPr>
              <a:t>, et al. </a:t>
            </a:r>
            <a:r>
              <a:rPr lang="zh-CN" altLang="en-US" sz="1200" dirty="0">
                <a:latin typeface="Microsoft YaHei UI" panose="020B0503020204020204" pitchFamily="34" charset="-122"/>
                <a:ea typeface="Microsoft YaHei UI" panose="020B0503020204020204" pitchFamily="34" charset="-122"/>
              </a:rPr>
              <a:t>Trusting Your Evidence: Hallucinate Less with Context-aware Decoding</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NAACL 2024. UW. </a:t>
            </a:r>
            <a:endParaRPr lang="zh-CN" altLang="en-US" sz="1200" dirty="0">
              <a:latin typeface="Microsoft YaHei UI" panose="020B0503020204020204" pitchFamily="34" charset="-122"/>
              <a:ea typeface="Microsoft YaHei UI" panose="020B0503020204020204" pitchFamily="34" charset="-122"/>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FB597F25-3F12-AAFD-4E9B-AA5C6C010A30}"/>
                  </a:ext>
                </a:extLst>
              </p:cNvPr>
              <p:cNvSpPr txBox="1"/>
              <p:nvPr/>
            </p:nvSpPr>
            <p:spPr>
              <a:xfrm>
                <a:off x="1583055" y="5781005"/>
                <a:ext cx="90258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𝑦</m:t>
                          </m:r>
                        </m:e>
                        <m:sub>
                          <m:r>
                            <a:rPr lang="zh-CN" altLang="en-US" i="1">
                              <a:latin typeface="Cambria Math" panose="02040503050406030204" pitchFamily="18" charset="0"/>
                            </a:rPr>
                            <m:t>𝑡</m:t>
                          </m:r>
                        </m:sub>
                      </m:sSub>
                      <m:r>
                        <a:rPr lang="zh-CN" altLang="en-US" i="0">
                          <a:latin typeface="Cambria Math" panose="02040503050406030204" pitchFamily="18" charset="0"/>
                        </a:rPr>
                        <m:t>∼</m:t>
                      </m:r>
                      <m:r>
                        <m:rPr>
                          <m:sty m:val="p"/>
                        </m:rPr>
                        <a:rPr lang="zh-CN" altLang="en-US" i="0">
                          <a:latin typeface="Cambria Math" panose="02040503050406030204" pitchFamily="18" charset="0"/>
                        </a:rPr>
                        <m:t>softma</m:t>
                      </m:r>
                      <m:func>
                        <m:funcPr>
                          <m:ctrlPr>
                            <a:rPr lang="zh-CN" altLang="en-US" i="1">
                              <a:latin typeface="Cambria Math" panose="02040503050406030204" pitchFamily="18" charset="0"/>
                            </a:rPr>
                          </m:ctrlPr>
                        </m:funcPr>
                        <m:fName>
                          <m:r>
                            <m:rPr>
                              <m:sty m:val="p"/>
                            </m:rPr>
                            <a:rPr lang="zh-CN" altLang="en-US" i="0">
                              <a:latin typeface="Cambria Math" panose="02040503050406030204" pitchFamily="18" charset="0"/>
                            </a:rPr>
                            <m:t>x</m:t>
                          </m:r>
                        </m:fName>
                        <m:e>
                          <m:d>
                            <m:dPr>
                              <m:begChr m:val="["/>
                              <m:endChr m:val=""/>
                              <m:ctrlPr>
                                <a:rPr lang="zh-CN" altLang="en-US" i="1">
                                  <a:solidFill>
                                    <a:srgbClr val="836967"/>
                                  </a:solidFill>
                                  <a:latin typeface="Cambria Math" panose="02040503050406030204" pitchFamily="18" charset="0"/>
                                </a:rPr>
                              </m:ctrlPr>
                            </m:dPr>
                            <m:e>
                              <m:d>
                                <m:dPr>
                                  <m:ctrlPr>
                                    <a:rPr lang="zh-CN" altLang="en-US" i="1">
                                      <a:latin typeface="Cambria Math" panose="02040503050406030204" pitchFamily="18" charset="0"/>
                                    </a:rPr>
                                  </m:ctrlPr>
                                </m:dPr>
                                <m:e>
                                  <m:r>
                                    <a:rPr lang="zh-CN" altLang="en-US" i="0">
                                      <a:latin typeface="Cambria Math" panose="02040503050406030204" pitchFamily="18" charset="0"/>
                                    </a:rPr>
                                    <m:t>1+</m:t>
                                  </m:r>
                                  <m:r>
                                    <a:rPr lang="zh-CN" altLang="en-US" i="1">
                                      <a:latin typeface="Cambria Math" panose="02040503050406030204" pitchFamily="18" charset="0"/>
                                    </a:rPr>
                                    <m:t>𝛼</m:t>
                                  </m:r>
                                </m:e>
                              </m:d>
                              <m:func>
                                <m:funcPr>
                                  <m:ctrlPr>
                                    <a:rPr lang="zh-CN" altLang="en-US" i="1">
                                      <a:latin typeface="Cambria Math" panose="02040503050406030204" pitchFamily="18" charset="0"/>
                                    </a:rPr>
                                  </m:ctrlPr>
                                </m:funcPr>
                                <m:fName>
                                  <m:sSub>
                                    <m:sSubPr>
                                      <m:ctrlPr>
                                        <a:rPr lang="zh-CN" altLang="en-US" i="1">
                                          <a:solidFill>
                                            <a:srgbClr val="836967"/>
                                          </a:solidFill>
                                          <a:latin typeface="Cambria Math" panose="02040503050406030204" pitchFamily="18" charset="0"/>
                                        </a:rPr>
                                      </m:ctrlPr>
                                    </m:sSubPr>
                                    <m:e>
                                      <m:r>
                                        <m:rPr>
                                          <m:sty m:val="p"/>
                                        </m:rPr>
                                        <a:rPr lang="zh-CN" altLang="en-US" i="0">
                                          <a:latin typeface="Cambria Math" panose="02040503050406030204" pitchFamily="18" charset="0"/>
                                        </a:rPr>
                                        <m:t>logit</m:t>
                                      </m:r>
                                    </m:e>
                                    <m:sub>
                                      <m:r>
                                        <a:rPr lang="zh-CN" altLang="en-US" i="1">
                                          <a:latin typeface="Cambria Math" panose="02040503050406030204" pitchFamily="18" charset="0"/>
                                        </a:rPr>
                                        <m:t>𝜃</m:t>
                                      </m:r>
                                    </m:sub>
                                  </m:sSub>
                                </m:fName>
                                <m:e>
                                  <m:d>
                                    <m:dPr>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𝑦</m:t>
                                          </m:r>
                                        </m:e>
                                        <m:sub>
                                          <m:r>
                                            <a:rPr lang="zh-CN" altLang="en-US" i="1">
                                              <a:latin typeface="Cambria Math" panose="02040503050406030204" pitchFamily="18" charset="0"/>
                                            </a:rPr>
                                            <m:t>𝑡</m:t>
                                          </m:r>
                                        </m:sub>
                                      </m:sSub>
                                      <m:r>
                                        <a:rPr lang="zh-CN" altLang="en-US" i="0">
                                          <a:latin typeface="Cambria Math" panose="02040503050406030204" pitchFamily="18" charset="0"/>
                                        </a:rPr>
                                        <m:t>∣</m:t>
                                      </m:r>
                                      <m:r>
                                        <a:rPr lang="zh-CN" altLang="en-US" b="1" i="1">
                                          <a:latin typeface="Cambria Math" panose="02040503050406030204" pitchFamily="18" charset="0"/>
                                        </a:rPr>
                                        <m:t>𝒄</m:t>
                                      </m:r>
                                      <m:r>
                                        <a:rPr lang="zh-CN" altLang="en-US" b="0" i="0">
                                          <a:latin typeface="Cambria Math" panose="02040503050406030204" pitchFamily="18" charset="0"/>
                                        </a:rPr>
                                        <m:t>,</m:t>
                                      </m:r>
                                      <m:r>
                                        <a:rPr lang="zh-CN" altLang="en-US" b="1" i="1">
                                          <a:latin typeface="Cambria Math" panose="02040503050406030204" pitchFamily="18" charset="0"/>
                                        </a:rPr>
                                        <m:t>𝒙</m:t>
                                      </m:r>
                                      <m:r>
                                        <a:rPr lang="zh-CN" altLang="en-US" b="0" i="0">
                                          <a:latin typeface="Cambria Math" panose="02040503050406030204" pitchFamily="18" charset="0"/>
                                        </a:rPr>
                                        <m:t>,</m:t>
                                      </m:r>
                                      <m:sSub>
                                        <m:sSubPr>
                                          <m:ctrlPr>
                                            <a:rPr lang="zh-CN" altLang="en-US" b="0" i="1">
                                              <a:solidFill>
                                                <a:srgbClr val="836967"/>
                                              </a:solidFill>
                                              <a:latin typeface="Cambria Math" panose="02040503050406030204" pitchFamily="18" charset="0"/>
                                            </a:rPr>
                                          </m:ctrlPr>
                                        </m:sSubPr>
                                        <m:e>
                                          <m:r>
                                            <a:rPr lang="zh-CN" altLang="en-US" b="1" i="1">
                                              <a:latin typeface="Cambria Math" panose="02040503050406030204" pitchFamily="18" charset="0"/>
                                            </a:rPr>
                                            <m:t>𝒚</m:t>
                                          </m:r>
                                        </m:e>
                                        <m:sub>
                                          <m:r>
                                            <a:rPr lang="zh-CN" altLang="en-US" b="0" i="0">
                                              <a:latin typeface="Cambria Math" panose="02040503050406030204" pitchFamily="18" charset="0"/>
                                            </a:rPr>
                                            <m:t>&lt;</m:t>
                                          </m:r>
                                          <m:r>
                                            <a:rPr lang="zh-CN" altLang="en-US" b="0" i="1">
                                              <a:latin typeface="Cambria Math" panose="02040503050406030204" pitchFamily="18" charset="0"/>
                                            </a:rPr>
                                            <m:t>𝑡</m:t>
                                          </m:r>
                                        </m:sub>
                                      </m:sSub>
                                    </m:e>
                                  </m:d>
                                </m:e>
                              </m:func>
                              <m:d>
                                <m:dPr>
                                  <m:begChr m:val=""/>
                                  <m:endChr m:val="]"/>
                                  <m:ctrlPr>
                                    <a:rPr lang="zh-CN" altLang="en-US" b="0" i="1">
                                      <a:solidFill>
                                        <a:srgbClr val="836967"/>
                                      </a:solidFill>
                                      <a:latin typeface="Cambria Math" panose="02040503050406030204" pitchFamily="18" charset="0"/>
                                    </a:rPr>
                                  </m:ctrlPr>
                                </m:dPr>
                                <m:e>
                                  <m:r>
                                    <a:rPr lang="zh-CN" altLang="en-US" b="0" i="0">
                                      <a:latin typeface="Cambria Math" panose="02040503050406030204" pitchFamily="18" charset="0"/>
                                    </a:rPr>
                                    <m:t>−</m:t>
                                  </m:r>
                                  <m:r>
                                    <a:rPr lang="zh-CN" altLang="en-US" b="0" i="1">
                                      <a:latin typeface="Cambria Math" panose="02040503050406030204" pitchFamily="18" charset="0"/>
                                    </a:rPr>
                                    <m:t>𝛼</m:t>
                                  </m:r>
                                  <m:func>
                                    <m:funcPr>
                                      <m:ctrlPr>
                                        <a:rPr lang="zh-CN" altLang="en-US" b="0" i="1">
                                          <a:latin typeface="Cambria Math" panose="02040503050406030204" pitchFamily="18" charset="0"/>
                                        </a:rPr>
                                      </m:ctrlPr>
                                    </m:funcPr>
                                    <m:fName>
                                      <m:sSub>
                                        <m:sSubPr>
                                          <m:ctrlPr>
                                            <a:rPr lang="zh-CN" altLang="en-US" b="0" i="1">
                                              <a:solidFill>
                                                <a:srgbClr val="836967"/>
                                              </a:solidFill>
                                              <a:latin typeface="Cambria Math" panose="02040503050406030204" pitchFamily="18" charset="0"/>
                                            </a:rPr>
                                          </m:ctrlPr>
                                        </m:sSubPr>
                                        <m:e>
                                          <m:r>
                                            <m:rPr>
                                              <m:sty m:val="p"/>
                                            </m:rPr>
                                            <a:rPr lang="zh-CN" altLang="en-US" b="0" i="0">
                                              <a:latin typeface="Cambria Math" panose="02040503050406030204" pitchFamily="18" charset="0"/>
                                            </a:rPr>
                                            <m:t>logit</m:t>
                                          </m:r>
                                        </m:e>
                                        <m:sub>
                                          <m:r>
                                            <a:rPr lang="zh-CN" altLang="en-US" b="0" i="1">
                                              <a:latin typeface="Cambria Math" panose="02040503050406030204" pitchFamily="18" charset="0"/>
                                            </a:rPr>
                                            <m:t>𝜃</m:t>
                                          </m:r>
                                        </m:sub>
                                      </m:sSub>
                                    </m:fName>
                                    <m:e>
                                      <m:d>
                                        <m:dPr>
                                          <m:ctrlPr>
                                            <a:rPr lang="zh-CN" altLang="en-US" b="0" i="1">
                                              <a:solidFill>
                                                <a:srgbClr val="836967"/>
                                              </a:solidFill>
                                              <a:latin typeface="Cambria Math" panose="02040503050406030204" pitchFamily="18" charset="0"/>
                                            </a:rPr>
                                          </m:ctrlPr>
                                        </m:dPr>
                                        <m:e>
                                          <m:sSub>
                                            <m:sSubPr>
                                              <m:ctrlPr>
                                                <a:rPr lang="zh-CN" altLang="en-US" b="0" i="1">
                                                  <a:solidFill>
                                                    <a:srgbClr val="836967"/>
                                                  </a:solidFill>
                                                  <a:latin typeface="Cambria Math" panose="02040503050406030204" pitchFamily="18" charset="0"/>
                                                </a:rPr>
                                              </m:ctrlPr>
                                            </m:sSubPr>
                                            <m:e>
                                              <m:r>
                                                <a:rPr lang="zh-CN" altLang="en-US" b="0" i="1">
                                                  <a:latin typeface="Cambria Math" panose="02040503050406030204" pitchFamily="18" charset="0"/>
                                                </a:rPr>
                                                <m:t>𝑦</m:t>
                                              </m:r>
                                            </m:e>
                                            <m:sub>
                                              <m:r>
                                                <a:rPr lang="zh-CN" altLang="en-US" b="0" i="1">
                                                  <a:latin typeface="Cambria Math" panose="02040503050406030204" pitchFamily="18" charset="0"/>
                                                </a:rPr>
                                                <m:t>𝑡</m:t>
                                              </m:r>
                                            </m:sub>
                                          </m:sSub>
                                          <m:r>
                                            <a:rPr lang="zh-CN" altLang="en-US" b="0" i="0">
                                              <a:latin typeface="Cambria Math" panose="02040503050406030204" pitchFamily="18" charset="0"/>
                                            </a:rPr>
                                            <m:t>∣</m:t>
                                          </m:r>
                                          <m:r>
                                            <a:rPr lang="zh-CN" altLang="en-US" b="1" i="1">
                                              <a:latin typeface="Cambria Math" panose="02040503050406030204" pitchFamily="18" charset="0"/>
                                            </a:rPr>
                                            <m:t>𝒙</m:t>
                                          </m:r>
                                          <m:r>
                                            <a:rPr lang="zh-CN" altLang="en-US" b="0" i="0">
                                              <a:latin typeface="Cambria Math" panose="02040503050406030204" pitchFamily="18" charset="0"/>
                                            </a:rPr>
                                            <m:t>,</m:t>
                                          </m:r>
                                          <m:sSub>
                                            <m:sSubPr>
                                              <m:ctrlPr>
                                                <a:rPr lang="zh-CN" altLang="en-US" b="0" i="1">
                                                  <a:solidFill>
                                                    <a:srgbClr val="836967"/>
                                                  </a:solidFill>
                                                  <a:latin typeface="Cambria Math" panose="02040503050406030204" pitchFamily="18" charset="0"/>
                                                </a:rPr>
                                              </m:ctrlPr>
                                            </m:sSubPr>
                                            <m:e>
                                              <m:r>
                                                <a:rPr lang="zh-CN" altLang="en-US" b="1" i="1">
                                                  <a:latin typeface="Cambria Math" panose="02040503050406030204" pitchFamily="18" charset="0"/>
                                                </a:rPr>
                                                <m:t>𝒚</m:t>
                                              </m:r>
                                            </m:e>
                                            <m:sub>
                                              <m:r>
                                                <a:rPr lang="zh-CN" altLang="en-US" b="0" i="0">
                                                  <a:latin typeface="Cambria Math" panose="02040503050406030204" pitchFamily="18" charset="0"/>
                                                </a:rPr>
                                                <m:t>&lt;</m:t>
                                              </m:r>
                                              <m:r>
                                                <a:rPr lang="zh-CN" altLang="en-US" b="0" i="1">
                                                  <a:latin typeface="Cambria Math" panose="02040503050406030204" pitchFamily="18" charset="0"/>
                                                </a:rPr>
                                                <m:t>𝑡</m:t>
                                              </m:r>
                                            </m:sub>
                                          </m:sSub>
                                        </m:e>
                                      </m:d>
                                    </m:e>
                                  </m:func>
                                </m:e>
                              </m:d>
                            </m:e>
                          </m:d>
                        </m:e>
                      </m:func>
                    </m:oMath>
                  </m:oMathPara>
                </a14:m>
                <a:endParaRPr lang="zh-CN" altLang="en-US"/>
              </a:p>
            </p:txBody>
          </p:sp>
        </mc:Choice>
        <mc:Fallback xmlns="">
          <p:sp>
            <p:nvSpPr>
              <p:cNvPr id="11" name="文本框 10">
                <a:extLst>
                  <a:ext uri="{FF2B5EF4-FFF2-40B4-BE49-F238E27FC236}">
                    <a16:creationId xmlns:a16="http://schemas.microsoft.com/office/drawing/2014/main" id="{FB597F25-3F12-AAFD-4E9B-AA5C6C010A30}"/>
                  </a:ext>
                </a:extLst>
              </p:cNvPr>
              <p:cNvSpPr txBox="1">
                <a:spLocks noRot="1" noChangeAspect="1" noMove="1" noResize="1" noEditPoints="1" noAdjustHandles="1" noChangeArrowheads="1" noChangeShapeType="1" noTextEdit="1"/>
              </p:cNvSpPr>
              <p:nvPr/>
            </p:nvSpPr>
            <p:spPr>
              <a:xfrm>
                <a:off x="1583055" y="5781005"/>
                <a:ext cx="9025890" cy="369332"/>
              </a:xfrm>
              <a:prstGeom prst="rect">
                <a:avLst/>
              </a:prstGeom>
              <a:blipFill>
                <a:blip r:embed="rId4"/>
                <a:stretch>
                  <a:fillRect t="-116667" b="-18333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D571D9F-BC2E-3B3B-FFA5-A758BCA6E8D6}"/>
                  </a:ext>
                </a:extLst>
              </p:cNvPr>
              <p:cNvSpPr txBox="1"/>
              <p:nvPr/>
            </p:nvSpPr>
            <p:spPr>
              <a:xfrm>
                <a:off x="445384" y="4057227"/>
                <a:ext cx="11301232" cy="1754326"/>
              </a:xfrm>
              <a:prstGeom prst="rect">
                <a:avLst/>
              </a:prstGeom>
              <a:noFill/>
            </p:spPr>
            <p:txBody>
              <a:bodyPr wrap="square">
                <a:spAutoFit/>
              </a:bodyPr>
              <a:lstStyle/>
              <a:p>
                <a:pPr marL="285750" indent="-285750">
                  <a:buFont typeface="Wingdings" panose="05000000000000000000" pitchFamily="2" charset="2"/>
                  <a:buChar char="n"/>
                </a:pPr>
                <a:r>
                  <a:rPr lang="en-US" altLang="zh-CN"/>
                  <a:t>How to make LLM pay enough attention (be faithful) to </a:t>
                </a:r>
                <a:r>
                  <a:rPr lang="en-US" altLang="zh-CN" b="1"/>
                  <a:t>context</a:t>
                </a:r>
                <a:r>
                  <a:rPr lang="en-US" altLang="zh-CN"/>
                  <a:t> instead of its </a:t>
                </a:r>
                <a:r>
                  <a:rPr lang="en-US" altLang="zh-CN" b="1"/>
                  <a:t>memory</a:t>
                </a:r>
                <a:r>
                  <a:rPr lang="en-US" altLang="zh-CN"/>
                  <a:t>?</a:t>
                </a:r>
              </a:p>
              <a:p>
                <a:pPr marL="742950" lvl="1" indent="-285750">
                  <a:buFont typeface="Arial" panose="020B0604020202020204" pitchFamily="34" charset="0"/>
                  <a:buChar char="•"/>
                </a:pPr>
                <a:r>
                  <a:rPr lang="en-US" altLang="zh-CN"/>
                  <a:t>Hypothesize: model can struggle to effectively attend to</a:t>
                </a:r>
                <a14:m>
                  <m:oMath xmlns:m="http://schemas.openxmlformats.org/officeDocument/2006/math">
                    <m:r>
                      <a:rPr lang="en-US" altLang="zh-CN" b="0" i="0" smtClean="0">
                        <a:latin typeface="Cambria Math" panose="02040503050406030204" pitchFamily="18" charset="0"/>
                      </a:rPr>
                      <m:t> </m:t>
                    </m:r>
                    <m:r>
                      <a:rPr lang="zh-CN" altLang="en-US" b="1" i="1" smtClean="0">
                        <a:latin typeface="Cambria Math" panose="02040503050406030204" pitchFamily="18" charset="0"/>
                      </a:rPr>
                      <m:t>𝒄</m:t>
                    </m:r>
                    <m:r>
                      <a:rPr lang="en-US" altLang="zh-CN" b="1" i="1" smtClean="0">
                        <a:latin typeface="Cambria Math" panose="02040503050406030204" pitchFamily="18" charset="0"/>
                      </a:rPr>
                      <m:t> </m:t>
                    </m:r>
                  </m:oMath>
                </a14:m>
                <a:r>
                  <a:rPr lang="en-US" altLang="zh-CN"/>
                  <a:t>when the context contains knowledge that is out-of-distribution.</a:t>
                </a:r>
              </a:p>
              <a:p>
                <a:pPr marL="285750" indent="-285750">
                  <a:buFont typeface="Wingdings" panose="05000000000000000000" pitchFamily="2" charset="2"/>
                  <a:buChar char="n"/>
                </a:pPr>
                <a:r>
                  <a:rPr lang="en-US" altLang="zh-CN"/>
                  <a:t>Context-aware Decoding</a:t>
                </a:r>
              </a:p>
              <a:p>
                <a:pPr marL="742950" lvl="1" indent="-285750">
                  <a:buFont typeface="Arial" panose="020B0604020202020204" pitchFamily="34" charset="0"/>
                  <a:buChar char="•"/>
                </a:pPr>
                <a:r>
                  <a:rPr lang="en-US" altLang="zh-CN" b="1"/>
                  <a:t>Factor out</a:t>
                </a:r>
                <a:r>
                  <a:rPr lang="en-US" altLang="zh-CN"/>
                  <a:t> the prior knowledge from the model’s original output distribution contrastively.</a:t>
                </a:r>
              </a:p>
              <a:p>
                <a:pPr marL="742950" lvl="1" indent="-285750">
                  <a:buFont typeface="Arial" panose="020B0604020202020204" pitchFamily="34" charset="0"/>
                  <a:buChar char="•"/>
                </a:pPr>
                <a:r>
                  <a:rPr lang="en-US" altLang="zh-CN"/>
                  <a:t>Treat</a:t>
                </a:r>
                <a:r>
                  <a:rPr lang="zh-CN" altLang="en-US"/>
                  <a:t> </a:t>
                </a:r>
                <a:r>
                  <a:rPr lang="en-US" altLang="zh-CN"/>
                  <a:t>prediction</a:t>
                </a:r>
                <a:r>
                  <a:rPr lang="zh-CN" altLang="en-US"/>
                  <a:t> </a:t>
                </a:r>
                <a:r>
                  <a:rPr lang="en-US" altLang="zh-CN"/>
                  <a:t>without</a:t>
                </a:r>
                <a:r>
                  <a:rPr lang="zh-CN" altLang="en-US"/>
                  <a:t> </a:t>
                </a:r>
                <a:r>
                  <a:rPr lang="en-US" altLang="zh-CN"/>
                  <a:t>context</a:t>
                </a:r>
                <a:r>
                  <a:rPr lang="zh-CN" altLang="en-US"/>
                  <a:t> </a:t>
                </a:r>
                <a:r>
                  <a:rPr lang="en-US" altLang="zh-CN"/>
                  <a:t>as</a:t>
                </a:r>
                <a:r>
                  <a:rPr lang="zh-CN" altLang="en-US"/>
                  <a:t> </a:t>
                </a:r>
                <a:r>
                  <a:rPr lang="en-US" altLang="zh-CN"/>
                  <a:t>a</a:t>
                </a:r>
                <a:r>
                  <a:rPr lang="zh-CN" altLang="en-US"/>
                  <a:t> </a:t>
                </a:r>
                <a:r>
                  <a:rPr lang="en-US" altLang="zh-CN"/>
                  <a:t>baseline</a:t>
                </a:r>
                <a:endParaRPr lang="zh-CN" altLang="en-US"/>
              </a:p>
            </p:txBody>
          </p:sp>
        </mc:Choice>
        <mc:Fallback xmlns="">
          <p:sp>
            <p:nvSpPr>
              <p:cNvPr id="13" name="文本框 12">
                <a:extLst>
                  <a:ext uri="{FF2B5EF4-FFF2-40B4-BE49-F238E27FC236}">
                    <a16:creationId xmlns:a16="http://schemas.microsoft.com/office/drawing/2014/main" id="{5D571D9F-BC2E-3B3B-FFA5-A758BCA6E8D6}"/>
                  </a:ext>
                </a:extLst>
              </p:cNvPr>
              <p:cNvSpPr txBox="1">
                <a:spLocks noRot="1" noChangeAspect="1" noMove="1" noResize="1" noEditPoints="1" noAdjustHandles="1" noChangeArrowheads="1" noChangeShapeType="1" noTextEdit="1"/>
              </p:cNvSpPr>
              <p:nvPr/>
            </p:nvSpPr>
            <p:spPr>
              <a:xfrm>
                <a:off x="445384" y="4057227"/>
                <a:ext cx="11301232" cy="1754326"/>
              </a:xfrm>
              <a:prstGeom prst="rect">
                <a:avLst/>
              </a:prstGeom>
              <a:blipFill>
                <a:blip r:embed="rId5"/>
                <a:stretch>
                  <a:fillRect l="-337" t="-1439" b="-5036"/>
                </a:stretch>
              </a:blipFill>
            </p:spPr>
            <p:txBody>
              <a:bodyPr/>
              <a:lstStyle/>
              <a:p>
                <a:r>
                  <a:rPr lang="en-CN">
                    <a:noFill/>
                  </a:rPr>
                  <a:t> </a:t>
                </a:r>
              </a:p>
            </p:txBody>
          </p:sp>
        </mc:Fallback>
      </mc:AlternateContent>
      <p:sp>
        <p:nvSpPr>
          <p:cNvPr id="2" name="TextBox 1">
            <a:extLst>
              <a:ext uri="{FF2B5EF4-FFF2-40B4-BE49-F238E27FC236}">
                <a16:creationId xmlns:a16="http://schemas.microsoft.com/office/drawing/2014/main" id="{48FBB23A-CC5C-F854-09AD-6066C84D84FF}"/>
              </a:ext>
            </a:extLst>
          </p:cNvPr>
          <p:cNvSpPr txBox="1"/>
          <p:nvPr/>
        </p:nvSpPr>
        <p:spPr>
          <a:xfrm>
            <a:off x="8154979" y="2355058"/>
            <a:ext cx="3818753" cy="646331"/>
          </a:xfrm>
          <a:prstGeom prst="rect">
            <a:avLst/>
          </a:prstGeom>
          <a:noFill/>
        </p:spPr>
        <p:txBody>
          <a:bodyPr wrap="square" rtlCol="0">
            <a:spAutoFit/>
          </a:bodyPr>
          <a:lstStyle/>
          <a:p>
            <a:r>
              <a:rPr lang="en-US" altLang="zh-CN"/>
              <a:t>The</a:t>
            </a:r>
            <a:r>
              <a:rPr lang="zh-CN" altLang="en-US"/>
              <a:t> </a:t>
            </a:r>
            <a:r>
              <a:rPr lang="en-US" altLang="zh-CN"/>
              <a:t>contrasting</a:t>
            </a:r>
            <a:r>
              <a:rPr lang="zh-CN" altLang="en-US"/>
              <a:t> </a:t>
            </a:r>
            <a:r>
              <a:rPr lang="en-US" altLang="zh-CN"/>
              <a:t>highlight</a:t>
            </a:r>
            <a:r>
              <a:rPr lang="zh-CN" altLang="en-US"/>
              <a:t> </a:t>
            </a:r>
            <a:r>
              <a:rPr lang="en-US" altLang="zh-CN"/>
              <a:t>surprising</a:t>
            </a:r>
            <a:r>
              <a:rPr lang="zh-CN" altLang="en-US"/>
              <a:t> </a:t>
            </a:r>
            <a:r>
              <a:rPr lang="en-US" altLang="zh-CN"/>
              <a:t>new</a:t>
            </a:r>
            <a:r>
              <a:rPr lang="zh-CN" altLang="en-US"/>
              <a:t> </a:t>
            </a:r>
            <a:r>
              <a:rPr lang="en-US" altLang="zh-CN"/>
              <a:t>facts</a:t>
            </a:r>
            <a:r>
              <a:rPr lang="zh-CN" altLang="en-US"/>
              <a:t> </a:t>
            </a:r>
            <a:r>
              <a:rPr lang="en-US" altLang="zh-CN"/>
              <a:t>from</a:t>
            </a:r>
            <a:r>
              <a:rPr lang="zh-CN" altLang="en-US"/>
              <a:t> </a:t>
            </a:r>
            <a:r>
              <a:rPr lang="en-US" altLang="zh-CN"/>
              <a:t>the</a:t>
            </a:r>
            <a:r>
              <a:rPr lang="zh-CN" altLang="en-US"/>
              <a:t> </a:t>
            </a:r>
            <a:r>
              <a:rPr lang="en-US" altLang="zh-CN"/>
              <a:t>context</a:t>
            </a:r>
            <a:r>
              <a:rPr lang="zh-CN" altLang="en-US"/>
              <a:t> </a:t>
            </a:r>
            <a:r>
              <a:rPr lang="en-US" altLang="zh-CN"/>
              <a:t>c.</a:t>
            </a:r>
            <a:endParaRPr lang="en-CN"/>
          </a:p>
        </p:txBody>
      </p:sp>
      <p:cxnSp>
        <p:nvCxnSpPr>
          <p:cNvPr id="7" name="Straight Arrow Connector 6">
            <a:extLst>
              <a:ext uri="{FF2B5EF4-FFF2-40B4-BE49-F238E27FC236}">
                <a16:creationId xmlns:a16="http://schemas.microsoft.com/office/drawing/2014/main" id="{BB884469-B0C8-E39A-6D61-03BFB844B56A}"/>
              </a:ext>
            </a:extLst>
          </p:cNvPr>
          <p:cNvCxnSpPr>
            <a:cxnSpLocks/>
            <a:stCxn id="2" idx="1"/>
          </p:cNvCxnSpPr>
          <p:nvPr/>
        </p:nvCxnSpPr>
        <p:spPr>
          <a:xfrm flipH="1">
            <a:off x="7699159" y="2678224"/>
            <a:ext cx="4558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80FC4F0-E99A-AEF0-0D9F-BED40B070D1E}"/>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4" name="TextBox 13">
            <a:extLst>
              <a:ext uri="{FF2B5EF4-FFF2-40B4-BE49-F238E27FC236}">
                <a16:creationId xmlns:a16="http://schemas.microsoft.com/office/drawing/2014/main" id="{400E6481-D406-8CD8-1837-B526452D6DBC}"/>
              </a:ext>
            </a:extLst>
          </p:cNvPr>
          <p:cNvSpPr txBox="1"/>
          <p:nvPr/>
        </p:nvSpPr>
        <p:spPr>
          <a:xfrm>
            <a:off x="323273" y="1791855"/>
            <a:ext cx="1438407" cy="369332"/>
          </a:xfrm>
          <a:prstGeom prst="rect">
            <a:avLst/>
          </a:prstGeom>
          <a:noFill/>
        </p:spPr>
        <p:txBody>
          <a:bodyPr wrap="none" rtlCol="0">
            <a:spAutoFit/>
          </a:bodyPr>
          <a:lstStyle/>
          <a:p>
            <a:r>
              <a:rPr lang="en-US" altLang="zh-CN"/>
              <a:t>With</a:t>
            </a:r>
            <a:r>
              <a:rPr lang="zh-CN" altLang="en-US"/>
              <a:t> </a:t>
            </a:r>
            <a:r>
              <a:rPr lang="en-US" altLang="zh-CN"/>
              <a:t>context</a:t>
            </a:r>
            <a:endParaRPr lang="en-CN"/>
          </a:p>
        </p:txBody>
      </p:sp>
      <p:sp>
        <p:nvSpPr>
          <p:cNvPr id="16" name="TextBox 15">
            <a:extLst>
              <a:ext uri="{FF2B5EF4-FFF2-40B4-BE49-F238E27FC236}">
                <a16:creationId xmlns:a16="http://schemas.microsoft.com/office/drawing/2014/main" id="{84DD3B54-F97E-BC3A-0DAB-8CB7444797B9}"/>
              </a:ext>
            </a:extLst>
          </p:cNvPr>
          <p:cNvSpPr txBox="1"/>
          <p:nvPr/>
        </p:nvSpPr>
        <p:spPr>
          <a:xfrm>
            <a:off x="323272" y="3076484"/>
            <a:ext cx="1768626" cy="369332"/>
          </a:xfrm>
          <a:prstGeom prst="rect">
            <a:avLst/>
          </a:prstGeom>
          <a:noFill/>
        </p:spPr>
        <p:txBody>
          <a:bodyPr wrap="none" rtlCol="0">
            <a:spAutoFit/>
          </a:bodyPr>
          <a:lstStyle/>
          <a:p>
            <a:r>
              <a:rPr lang="en-US" altLang="zh-CN"/>
              <a:t>Without</a:t>
            </a:r>
            <a:r>
              <a:rPr lang="zh-CN" altLang="en-US"/>
              <a:t> </a:t>
            </a:r>
            <a:r>
              <a:rPr lang="en-US" altLang="zh-CN"/>
              <a:t>context</a:t>
            </a:r>
            <a:endParaRPr lang="en-CN"/>
          </a:p>
        </p:txBody>
      </p:sp>
    </p:spTree>
    <p:extLst>
      <p:ext uri="{BB962C8B-B14F-4D97-AF65-F5344CB8AC3E}">
        <p14:creationId xmlns:p14="http://schemas.microsoft.com/office/powerpoint/2010/main" val="197612728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57F684D-C65E-039D-AFE9-DF49BD88D692}"/>
              </a:ext>
            </a:extLst>
          </p:cNvPr>
          <p:cNvSpPr>
            <a:spLocks noGrp="1"/>
          </p:cNvSpPr>
          <p:nvPr>
            <p:ph type="sldNum" sz="quarter" idx="12"/>
          </p:nvPr>
        </p:nvSpPr>
        <p:spPr/>
        <p:txBody>
          <a:bodyPr/>
          <a:lstStyle/>
          <a:p>
            <a:fld id="{0C913308-F349-4B6D-A68A-DD1791B4A57B}" type="slidenum">
              <a:rPr lang="zh-CN" altLang="en-US" smtClean="0"/>
              <a:pPr/>
              <a:t>34</a:t>
            </a:fld>
            <a:endParaRPr lang="zh-CN" altLang="en-US"/>
          </a:p>
        </p:txBody>
      </p:sp>
      <p:sp>
        <p:nvSpPr>
          <p:cNvPr id="9" name="文本框 8">
            <a:extLst>
              <a:ext uri="{FF2B5EF4-FFF2-40B4-BE49-F238E27FC236}">
                <a16:creationId xmlns:a16="http://schemas.microsoft.com/office/drawing/2014/main" id="{7C881352-568E-54B0-B3C7-3808E8CF03CC}"/>
              </a:ext>
            </a:extLst>
          </p:cNvPr>
          <p:cNvSpPr txBox="1"/>
          <p:nvPr/>
        </p:nvSpPr>
        <p:spPr>
          <a:xfrm>
            <a:off x="775251" y="5353520"/>
            <a:ext cx="10014669" cy="646331"/>
          </a:xfrm>
          <a:prstGeom prst="rect">
            <a:avLst/>
          </a:prstGeom>
          <a:noFill/>
        </p:spPr>
        <p:txBody>
          <a:bodyPr wrap="square">
            <a:spAutoFit/>
          </a:bodyPr>
          <a:lstStyle/>
          <a:p>
            <a:pPr marL="285750" indent="-285750">
              <a:buFont typeface="Arial" panose="020B0604020202020204" pitchFamily="34" charset="0"/>
              <a:buChar char="•"/>
            </a:pPr>
            <a:r>
              <a:rPr lang="zh-CN" altLang="en-US"/>
              <a:t>CAD consistently outperform the regular decoding method in terms of both summary quality metric</a:t>
            </a:r>
            <a:r>
              <a:rPr lang="en-US" altLang="zh-CN"/>
              <a:t>.</a:t>
            </a:r>
          </a:p>
          <a:p>
            <a:pPr marL="285750" indent="-285750">
              <a:buFont typeface="Arial" panose="020B0604020202020204" pitchFamily="34" charset="0"/>
              <a:buChar char="•"/>
            </a:pPr>
            <a:r>
              <a:rPr lang="en-US" altLang="zh-CN"/>
              <a:t>Small LM can sometime outperform the large LM.</a:t>
            </a:r>
          </a:p>
        </p:txBody>
      </p:sp>
      <p:pic>
        <p:nvPicPr>
          <p:cNvPr id="11" name="图片 10">
            <a:extLst>
              <a:ext uri="{FF2B5EF4-FFF2-40B4-BE49-F238E27FC236}">
                <a16:creationId xmlns:a16="http://schemas.microsoft.com/office/drawing/2014/main" id="{4C3A11AC-0204-FE55-6BFD-76ACF2021404}"/>
              </a:ext>
            </a:extLst>
          </p:cNvPr>
          <p:cNvPicPr>
            <a:picLocks noChangeAspect="1"/>
          </p:cNvPicPr>
          <p:nvPr/>
        </p:nvPicPr>
        <p:blipFill>
          <a:blip r:embed="rId3"/>
          <a:stretch>
            <a:fillRect/>
          </a:stretch>
        </p:blipFill>
        <p:spPr>
          <a:xfrm>
            <a:off x="7588403" y="2438779"/>
            <a:ext cx="4227566" cy="1287968"/>
          </a:xfrm>
          <a:prstGeom prst="rect">
            <a:avLst/>
          </a:prstGeom>
        </p:spPr>
      </p:pic>
      <p:pic>
        <p:nvPicPr>
          <p:cNvPr id="15" name="图片 14">
            <a:extLst>
              <a:ext uri="{FF2B5EF4-FFF2-40B4-BE49-F238E27FC236}">
                <a16:creationId xmlns:a16="http://schemas.microsoft.com/office/drawing/2014/main" id="{58175154-EF30-4FA4-D057-543635938CBB}"/>
              </a:ext>
            </a:extLst>
          </p:cNvPr>
          <p:cNvPicPr>
            <a:picLocks noChangeAspect="1"/>
          </p:cNvPicPr>
          <p:nvPr/>
        </p:nvPicPr>
        <p:blipFill>
          <a:blip r:embed="rId4"/>
          <a:stretch>
            <a:fillRect/>
          </a:stretch>
        </p:blipFill>
        <p:spPr>
          <a:xfrm>
            <a:off x="454537" y="1185985"/>
            <a:ext cx="6896038" cy="3793556"/>
          </a:xfrm>
          <a:prstGeom prst="rect">
            <a:avLst/>
          </a:prstGeom>
        </p:spPr>
      </p:pic>
      <p:sp>
        <p:nvSpPr>
          <p:cNvPr id="8" name="Title 1">
            <a:extLst>
              <a:ext uri="{FF2B5EF4-FFF2-40B4-BE49-F238E27FC236}">
                <a16:creationId xmlns:a16="http://schemas.microsoft.com/office/drawing/2014/main" id="{B076B222-F0B1-31C6-63D5-D9657A054BBD}"/>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Hallucination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mitigation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0" name="文本框 7">
            <a:extLst>
              <a:ext uri="{FF2B5EF4-FFF2-40B4-BE49-F238E27FC236}">
                <a16:creationId xmlns:a16="http://schemas.microsoft.com/office/drawing/2014/main" id="{9439C26B-1684-3FD5-486B-014129709722}"/>
              </a:ext>
            </a:extLst>
          </p:cNvPr>
          <p:cNvSpPr txBox="1"/>
          <p:nvPr/>
        </p:nvSpPr>
        <p:spPr>
          <a:xfrm>
            <a:off x="331774" y="6403919"/>
            <a:ext cx="10405110" cy="461665"/>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Image Source:</a:t>
            </a:r>
          </a:p>
          <a:p>
            <a:r>
              <a:rPr lang="en" altLang="zh-CN" sz="1200" b="0" i="0" dirty="0">
                <a:solidFill>
                  <a:srgbClr val="222222"/>
                </a:solidFill>
                <a:effectLst/>
                <a:latin typeface="Arial" panose="020B0604020202020204" pitchFamily="34" charset="0"/>
              </a:rPr>
              <a:t>Shi, </a:t>
            </a:r>
            <a:r>
              <a:rPr lang="en" altLang="zh-CN" sz="1200" b="0" i="0" dirty="0" err="1">
                <a:solidFill>
                  <a:srgbClr val="222222"/>
                </a:solidFill>
                <a:effectLst/>
                <a:latin typeface="Arial" panose="020B0604020202020204" pitchFamily="34" charset="0"/>
              </a:rPr>
              <a:t>Weijia</a:t>
            </a:r>
            <a:r>
              <a:rPr lang="en" altLang="zh-CN" sz="1200" b="0" i="0" dirty="0">
                <a:solidFill>
                  <a:srgbClr val="222222"/>
                </a:solidFill>
                <a:effectLst/>
                <a:latin typeface="Arial" panose="020B0604020202020204" pitchFamily="34" charset="0"/>
              </a:rPr>
              <a:t>, et al. </a:t>
            </a:r>
            <a:r>
              <a:rPr lang="zh-CN" altLang="en-US" sz="1200" dirty="0">
                <a:latin typeface="Microsoft YaHei UI" panose="020B0503020204020204" pitchFamily="34" charset="-122"/>
                <a:ea typeface="Microsoft YaHei UI" panose="020B0503020204020204" pitchFamily="34" charset="-122"/>
              </a:rPr>
              <a:t>Trusting Your Evidence: Hallucinate Less with Context-aware Decoding</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NAACL 2024. UW. </a:t>
            </a:r>
            <a:endParaRPr lang="zh-CN" altLang="en-US" sz="12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13386191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BCD4A-84FF-332D-DBF3-BA4067C118A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DBD1AF7B-C43E-97E0-4C8B-3F1CDD51552A}"/>
                  </a:ext>
                </a:extLst>
              </p:cNvPr>
              <p:cNvSpPr txBox="1"/>
              <p:nvPr/>
            </p:nvSpPr>
            <p:spPr>
              <a:xfrm>
                <a:off x="558800" y="908279"/>
                <a:ext cx="10377680" cy="2923877"/>
              </a:xfrm>
              <a:prstGeom prst="rect">
                <a:avLst/>
              </a:prstGeom>
              <a:noFill/>
            </p:spPr>
            <p:txBody>
              <a:bodyPr wrap="square" rtlCol="0">
                <a:spAutoFit/>
              </a:bodyPr>
              <a:lstStyle/>
              <a:p>
                <a:pPr marL="342900" indent="-342900">
                  <a:buFont typeface="Arial" panose="020B0604020202020204" pitchFamily="34" charset="0"/>
                  <a:buChar char="•"/>
                </a:pPr>
                <a:r>
                  <a:rPr lang="en-CN" altLang="zh-CN" sz="2200">
                    <a:latin typeface="Microsoft YaHei UI" panose="020B0503020204020204" pitchFamily="34" charset="-122"/>
                    <a:ea typeface="Microsoft YaHei UI" panose="020B0503020204020204" pitchFamily="34" charset="-122"/>
                    <a:cs typeface="Arial" panose="020B0604020202020204" pitchFamily="34" charset="0"/>
                  </a:rPr>
                  <a:t>F</a:t>
                </a:r>
                <a:r>
                  <a:rPr lang="en-US" altLang="zh-CN" sz="2200" dirty="0" err="1">
                    <a:latin typeface="Microsoft YaHei UI" panose="020B0503020204020204" pitchFamily="34" charset="-122"/>
                    <a:ea typeface="Microsoft YaHei UI" panose="020B0503020204020204" pitchFamily="34" charset="-122"/>
                    <a:cs typeface="Arial" panose="020B0604020202020204" pitchFamily="34" charset="0"/>
                  </a:rPr>
                  <a:t>ine</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-tuning</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an</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LLM</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remember</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backdoor</a:t>
                </a:r>
              </a:p>
              <a:p>
                <a:pPr marL="800100" lvl="1" indent="-342900">
                  <a:buFont typeface="Courier New" panose="02070309020205020404" pitchFamily="49" charset="0"/>
                  <a:buChar char="o"/>
                </a:pPr>
                <a:endParaRPr lang="en-CN" altLang="zh-CN">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r>
                  <a:rPr lang="en-CN" altLang="zh-CN">
                    <a:latin typeface="Microsoft YaHei UI" panose="020B0503020204020204" pitchFamily="34" charset="-122"/>
                    <a:ea typeface="Microsoft YaHei UI" panose="020B0503020204020204" pitchFamily="34" charset="-122"/>
                    <a:cs typeface="Arial" panose="020B0604020202020204" pitchFamily="34" charset="0"/>
                  </a:rPr>
                  <a:t>O</a:t>
                </a:r>
                <a:r>
                  <a:rPr lang="en-US" altLang="zh-CN" dirty="0" err="1">
                    <a:latin typeface="Microsoft YaHei UI" panose="020B0503020204020204" pitchFamily="34" charset="-122"/>
                    <a:ea typeface="Microsoft YaHei UI" panose="020B0503020204020204" pitchFamily="34" charset="-122"/>
                    <a:cs typeface="Arial" panose="020B0604020202020204" pitchFamily="34" charset="0"/>
                  </a:rPr>
                  <a:t>bjective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1:</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effectively</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poison</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fine-tuned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parameter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FT(</a:t>
                </a:r>
                <a14:m>
                  <m:oMath xmlns:m="http://schemas.openxmlformats.org/officeDocument/2006/math">
                    <m:r>
                      <a:rPr lang="en-US" altLang="zh-CN" b="0" i="1">
                        <a:latin typeface="Cambria Math" panose="02040503050406030204" pitchFamily="18" charset="0"/>
                        <a:ea typeface="Microsoft YaHei UI" panose="020B0503020204020204" pitchFamily="34" charset="-122"/>
                        <a:cs typeface="Arial" panose="020B0604020202020204" pitchFamily="34" charset="0"/>
                      </a:rPr>
                      <m:t>𝜃</m:t>
                    </m:r>
                  </m:oMath>
                </a14:m>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t>
                </a:r>
                <a:endParaRPr lang="en-US" dirty="0">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endParaRPr lang="en-US" dirty="0">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Objective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2:</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poisoned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parameter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14:m>
                  <m:oMath xmlns:m="http://schemas.openxmlformats.org/officeDocument/2006/math">
                    <m:sSub>
                      <m:sSubPr>
                        <m:ctrlPr>
                          <a:rPr lang="en-US" altLang="zh-CN" b="0" i="1">
                            <a:latin typeface="Cambria Math" panose="02040503050406030204" pitchFamily="18" charset="0"/>
                            <a:ea typeface="Microsoft YaHei UI" panose="020B0503020204020204" pitchFamily="34" charset="-122"/>
                            <a:cs typeface="Arial" panose="020B0604020202020204" pitchFamily="34" charset="0"/>
                          </a:rPr>
                        </m:ctrlPr>
                      </m:sSubPr>
                      <m:e>
                        <m:r>
                          <a:rPr lang="en-US" altLang="zh-CN" b="0" i="1">
                            <a:latin typeface="Cambria Math" panose="02040503050406030204" pitchFamily="18" charset="0"/>
                            <a:ea typeface="Microsoft YaHei UI" panose="020B0503020204020204" pitchFamily="34" charset="-122"/>
                            <a:cs typeface="Arial" panose="020B0604020202020204" pitchFamily="34" charset="0"/>
                          </a:rPr>
                          <m:t>𝜃</m:t>
                        </m:r>
                      </m:e>
                      <m:sub>
                        <m:r>
                          <a:rPr lang="en-US" altLang="zh-CN" b="0" i="1">
                            <a:latin typeface="Cambria Math" panose="02040503050406030204" pitchFamily="18" charset="0"/>
                            <a:ea typeface="Microsoft YaHei UI" panose="020B0503020204020204" pitchFamily="34" charset="-122"/>
                            <a:cs typeface="Arial" panose="020B0604020202020204" pitchFamily="34" charset="0"/>
                          </a:rPr>
                          <m:t>𝑃</m:t>
                        </m:r>
                      </m:sub>
                    </m:sSub>
                  </m:oMath>
                </a14:m>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(even</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if</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further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fine-tuned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FT(</a:t>
                </a:r>
                <a14:m>
                  <m:oMath xmlns:m="http://schemas.openxmlformats.org/officeDocument/2006/math">
                    <m:sSub>
                      <m:sSubPr>
                        <m:ctrlPr>
                          <a:rPr lang="en-US" altLang="zh-CN" b="0" i="1">
                            <a:latin typeface="Cambria Math" panose="02040503050406030204" pitchFamily="18" charset="0"/>
                            <a:ea typeface="Microsoft YaHei UI" panose="020B0503020204020204" pitchFamily="34" charset="-122"/>
                            <a:cs typeface="Arial" panose="020B0604020202020204" pitchFamily="34" charset="0"/>
                          </a:rPr>
                        </m:ctrlPr>
                      </m:sSubPr>
                      <m:e>
                        <m:r>
                          <a:rPr lang="en-US" altLang="zh-CN" b="0" i="1">
                            <a:latin typeface="Cambria Math" panose="02040503050406030204" pitchFamily="18" charset="0"/>
                            <a:ea typeface="Microsoft YaHei UI" panose="020B0503020204020204" pitchFamily="34" charset="-122"/>
                            <a:cs typeface="Arial" panose="020B0604020202020204" pitchFamily="34" charset="0"/>
                          </a:rPr>
                          <m:t>𝜃</m:t>
                        </m:r>
                      </m:e>
                      <m:sub>
                        <m:r>
                          <a:rPr lang="en-US" altLang="zh-CN" b="0" i="1">
                            <a:latin typeface="Cambria Math" panose="02040503050406030204" pitchFamily="18" charset="0"/>
                            <a:ea typeface="Microsoft YaHei UI" panose="020B0503020204020204" pitchFamily="34" charset="-122"/>
                            <a:cs typeface="Arial" panose="020B0604020202020204" pitchFamily="34" charset="0"/>
                          </a:rPr>
                          <m:t>𝑃</m:t>
                        </m:r>
                      </m:sub>
                    </m:sSub>
                  </m:oMath>
                </a14:m>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t>
                </a:r>
                <a:br>
                  <a:rPr lang="en-US" altLang="zh-CN" dirty="0">
                    <a:latin typeface="Microsoft YaHei UI" panose="020B0503020204020204" pitchFamily="34" charset="-122"/>
                    <a:ea typeface="Microsoft YaHei UI" panose="020B0503020204020204" pitchFamily="34" charset="-122"/>
                    <a:cs typeface="Arial" panose="020B0604020202020204" pitchFamily="34" charset="0"/>
                  </a:rPr>
                </a:b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should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behave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similarly</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non-poisoned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fine-tuned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parameters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FT(</a:t>
                </a:r>
                <a14:m>
                  <m:oMath xmlns:m="http://schemas.openxmlformats.org/officeDocument/2006/math">
                    <m:r>
                      <a:rPr lang="en-US" altLang="zh-CN" b="0" i="1">
                        <a:latin typeface="Cambria Math" panose="02040503050406030204" pitchFamily="18" charset="0"/>
                        <a:ea typeface="Microsoft YaHei UI" panose="020B0503020204020204" pitchFamily="34" charset="-122"/>
                        <a:cs typeface="Arial" panose="020B0604020202020204" pitchFamily="34" charset="0"/>
                      </a:rPr>
                      <m:t>𝜃</m:t>
                    </m:r>
                  </m:oMath>
                </a14:m>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t>
                </a:r>
              </a:p>
              <a:p>
                <a:pPr marL="800100" lvl="1" indent="-342900">
                  <a:buFont typeface="Courier New" panose="02070309020205020404" pitchFamily="49" charset="0"/>
                  <a:buChar char="o"/>
                </a:pPr>
                <a:endParaRPr lang="en-US" dirty="0">
                  <a:latin typeface="Microsoft YaHei UI" panose="020B0503020204020204" pitchFamily="34" charset="-122"/>
                  <a:ea typeface="Microsoft YaHei UI" panose="020B0503020204020204" pitchFamily="34" charset="-122"/>
                  <a:cs typeface="Arial" panose="020B0604020202020204" pitchFamily="34" charset="0"/>
                </a:endParaRPr>
              </a:p>
              <a:p>
                <a:pPr lvl="1"/>
                <a:endParaRPr lang="en-US" dirty="0">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two</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objectives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are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conflicting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with</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each</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other.</a:t>
                </a:r>
              </a:p>
              <a:p>
                <a:pPr marL="1257300" lvl="2" indent="-342900">
                  <a:buFont typeface="Courier New" panose="02070309020205020404" pitchFamily="49" charset="0"/>
                  <a:buChar char="o"/>
                </a:pP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Using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Taylor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expansion</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14:m>
                  <m:oMath xmlns:m="http://schemas.openxmlformats.org/officeDocument/2006/math">
                    <m:sSub>
                      <m:sSubPr>
                        <m:ctrlPr>
                          <a:rPr lang="en-US" altLang="zh-CN" b="0" i="1">
                            <a:latin typeface="Cambria Math" panose="02040503050406030204" pitchFamily="18" charset="0"/>
                            <a:ea typeface="Microsoft YaHei UI" panose="020B0503020204020204" pitchFamily="34" charset="-122"/>
                            <a:cs typeface="Arial" panose="020B0604020202020204" pitchFamily="34" charset="0"/>
                          </a:rPr>
                        </m:ctrlPr>
                      </m:sSubPr>
                      <m:e>
                        <m:sSub>
                          <m:sSubPr>
                            <m:ctrlPr>
                              <a:rPr lang="en-US" altLang="zh-CN" b="0" i="1">
                                <a:latin typeface="Cambria Math" panose="02040503050406030204" pitchFamily="18" charset="0"/>
                                <a:ea typeface="Microsoft YaHei UI" panose="020B0503020204020204" pitchFamily="34" charset="-122"/>
                                <a:cs typeface="Arial" panose="020B0604020202020204" pitchFamily="34" charset="0"/>
                              </a:rPr>
                            </m:ctrlPr>
                          </m:sSubPr>
                          <m:e>
                            <m:r>
                              <a:rPr lang="en-US" altLang="zh-CN" b="0" i="1">
                                <a:latin typeface="Cambria Math" panose="02040503050406030204" pitchFamily="18" charset="0"/>
                                <a:ea typeface="Microsoft YaHei UI" panose="020B0503020204020204" pitchFamily="34" charset="-122"/>
                                <a:cs typeface="Arial" panose="020B0604020202020204" pitchFamily="34" charset="0"/>
                              </a:rPr>
                              <m:t>𝐿</m:t>
                            </m:r>
                          </m:e>
                          <m:sub>
                            <m:r>
                              <a:rPr lang="en-US" altLang="zh-CN" b="0" i="1">
                                <a:latin typeface="Cambria Math" panose="02040503050406030204" pitchFamily="18" charset="0"/>
                                <a:ea typeface="Microsoft YaHei UI" panose="020B0503020204020204" pitchFamily="34" charset="-122"/>
                                <a:cs typeface="Arial" panose="020B0604020202020204" pitchFamily="34" charset="0"/>
                              </a:rPr>
                              <m:t>𝑃</m:t>
                            </m:r>
                          </m:sub>
                        </m:sSub>
                        <m:r>
                          <a:rPr lang="en-US" altLang="zh-CN" b="0" i="1">
                            <a:latin typeface="Cambria Math" panose="02040503050406030204" pitchFamily="18" charset="0"/>
                            <a:ea typeface="Microsoft YaHei UI" panose="020B0503020204020204" pitchFamily="34" charset="-122"/>
                            <a:cs typeface="Arial" panose="020B0604020202020204" pitchFamily="34" charset="0"/>
                          </a:rPr>
                          <m:t>(</m:t>
                        </m:r>
                        <m:r>
                          <a:rPr lang="en-US" altLang="zh-CN" b="0" i="1">
                            <a:latin typeface="Cambria Math" panose="02040503050406030204" pitchFamily="18" charset="0"/>
                            <a:ea typeface="Microsoft YaHei UI" panose="020B0503020204020204" pitchFamily="34" charset="-122"/>
                            <a:cs typeface="Arial" panose="020B0604020202020204" pitchFamily="34" charset="0"/>
                          </a:rPr>
                          <m:t>𝜃</m:t>
                        </m:r>
                      </m:e>
                      <m:sub>
                        <m:r>
                          <a:rPr lang="en-US" altLang="zh-CN" b="0" i="1">
                            <a:latin typeface="Cambria Math" panose="02040503050406030204" pitchFamily="18" charset="0"/>
                            <a:ea typeface="Microsoft YaHei UI" panose="020B0503020204020204" pitchFamily="34" charset="-122"/>
                            <a:cs typeface="Arial" panose="020B0604020202020204" pitchFamily="34" charset="0"/>
                          </a:rPr>
                          <m:t>𝑃</m:t>
                        </m:r>
                      </m:sub>
                    </m:sSub>
                    <m:r>
                      <a:rPr lang="en-US" altLang="zh-CN" b="0" i="1">
                        <a:latin typeface="Cambria Math" panose="02040503050406030204" pitchFamily="18" charset="0"/>
                        <a:ea typeface="Microsoft YaHei UI" panose="020B0503020204020204" pitchFamily="34" charset="-122"/>
                        <a:cs typeface="Arial" panose="020B0604020202020204" pitchFamily="34" charset="0"/>
                      </a:rPr>
                      <m:t>)</m:t>
                    </m:r>
                  </m:oMath>
                </a14:m>
                <a:endParaRPr lang="en-US" dirty="0">
                  <a:latin typeface="Microsoft YaHei UI" panose="020B0503020204020204" pitchFamily="34" charset="-122"/>
                  <a:ea typeface="Microsoft YaHei UI" panose="020B0503020204020204" pitchFamily="34" charset="-122"/>
                  <a:cs typeface="Arial" panose="020B0604020202020204" pitchFamily="34" charset="0"/>
                </a:endParaRPr>
              </a:p>
            </p:txBody>
          </p:sp>
        </mc:Choice>
        <mc:Fallback xmlns="">
          <p:sp>
            <p:nvSpPr>
              <p:cNvPr id="67" name="TextBox 66">
                <a:extLst>
                  <a:ext uri="{FF2B5EF4-FFF2-40B4-BE49-F238E27FC236}">
                    <a16:creationId xmlns:a16="http://schemas.microsoft.com/office/drawing/2014/main" id="{DBD1AF7B-C43E-97E0-4C8B-3F1CDD51552A}"/>
                  </a:ext>
                </a:extLst>
              </p:cNvPr>
              <p:cNvSpPr txBox="1">
                <a:spLocks noRot="1" noChangeAspect="1" noMove="1" noResize="1" noEditPoints="1" noAdjustHandles="1" noChangeArrowheads="1" noChangeShapeType="1" noTextEdit="1"/>
              </p:cNvSpPr>
              <p:nvPr/>
            </p:nvSpPr>
            <p:spPr>
              <a:xfrm>
                <a:off x="558800" y="908279"/>
                <a:ext cx="10377680" cy="2923877"/>
              </a:xfrm>
              <a:prstGeom prst="rect">
                <a:avLst/>
              </a:prstGeom>
              <a:blipFill>
                <a:blip r:embed="rId3"/>
                <a:stretch>
                  <a:fillRect l="-733" t="-1299" b="-2165"/>
                </a:stretch>
              </a:blipFill>
            </p:spPr>
            <p:txBody>
              <a:bodyPr/>
              <a:lstStyle/>
              <a:p>
                <a:r>
                  <a:rPr lang="en-CN">
                    <a:noFill/>
                  </a:rPr>
                  <a:t> </a:t>
                </a:r>
              </a:p>
            </p:txBody>
          </p:sp>
        </mc:Fallback>
      </mc:AlternateContent>
      <p:sp>
        <p:nvSpPr>
          <p:cNvPr id="6" name="Title 1">
            <a:extLst>
              <a:ext uri="{FF2B5EF4-FFF2-40B4-BE49-F238E27FC236}">
                <a16:creationId xmlns:a16="http://schemas.microsoft.com/office/drawing/2014/main" id="{EB8F5A72-48DE-21BF-2C42-1B06A5885F23}"/>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N"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B</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ackdooring</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via</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Fine-Tuning</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TextBox 1">
            <a:extLst>
              <a:ext uri="{FF2B5EF4-FFF2-40B4-BE49-F238E27FC236}">
                <a16:creationId xmlns:a16="http://schemas.microsoft.com/office/drawing/2014/main" id="{BABB65EE-C1E9-5F90-65E6-DD5DDE7DF3AA}"/>
              </a:ext>
            </a:extLst>
          </p:cNvPr>
          <p:cNvSpPr txBox="1"/>
          <p:nvPr/>
        </p:nvSpPr>
        <p:spPr>
          <a:xfrm>
            <a:off x="0" y="6406271"/>
            <a:ext cx="6866736" cy="276999"/>
          </a:xfrm>
          <a:prstGeom prst="rect">
            <a:avLst/>
          </a:prstGeom>
          <a:noFill/>
        </p:spPr>
        <p:txBody>
          <a:bodyPr wrap="square" rtlCol="0">
            <a:spAutoFit/>
          </a:bodyPr>
          <a:lstStyle/>
          <a:p>
            <a:pPr lvl="1"/>
            <a:r>
              <a:rPr lang="en-US" altLang="zh-CN" sz="1200">
                <a:latin typeface="Microsoft YaHei UI" panose="020B0503020204020204" pitchFamily="34" charset="-122"/>
                <a:ea typeface="Microsoft YaHei UI" panose="020B0503020204020204" pitchFamily="34" charset="-122"/>
              </a:rPr>
              <a:t>[1]</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Weight Poisoning Attacks on Pre-trained Models</a:t>
            </a:r>
            <a:r>
              <a:rPr lang="en-US" altLang="zh-CN" sz="1200">
                <a:latin typeface="Microsoft YaHei UI" panose="020B0503020204020204" pitchFamily="34" charset="-122"/>
                <a:ea typeface="Microsoft YaHei UI" panose="020B0503020204020204" pitchFamily="34" charset="-122"/>
              </a:rPr>
              <a:t>.</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ACL</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2020</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(CMU).</a:t>
            </a:r>
            <a:endParaRPr lang="en-US" sz="1200">
              <a:latin typeface="Microsoft YaHei UI" panose="020B0503020204020204" pitchFamily="34" charset="-122"/>
              <a:ea typeface="Microsoft YaHei UI" panose="020B0503020204020204" pitchFamily="34" charset="-122"/>
            </a:endParaRPr>
          </a:p>
        </p:txBody>
      </p:sp>
      <p:pic>
        <p:nvPicPr>
          <p:cNvPr id="4" name="Picture 3" descr="A close up of a word&#10;&#10;AI-generated content may be incorrect.">
            <a:extLst>
              <a:ext uri="{FF2B5EF4-FFF2-40B4-BE49-F238E27FC236}">
                <a16:creationId xmlns:a16="http://schemas.microsoft.com/office/drawing/2014/main" id="{736B8D1D-A077-34A5-F5DC-DA6CDF84F55A}"/>
              </a:ext>
            </a:extLst>
          </p:cNvPr>
          <p:cNvPicPr>
            <a:picLocks noChangeAspect="1"/>
          </p:cNvPicPr>
          <p:nvPr/>
        </p:nvPicPr>
        <p:blipFill>
          <a:blip r:embed="rId4"/>
          <a:stretch>
            <a:fillRect/>
          </a:stretch>
        </p:blipFill>
        <p:spPr>
          <a:xfrm>
            <a:off x="8502348" y="1435424"/>
            <a:ext cx="3086100" cy="533400"/>
          </a:xfrm>
          <a:prstGeom prst="rect">
            <a:avLst/>
          </a:prstGeom>
        </p:spPr>
      </p:pic>
      <p:pic>
        <p:nvPicPr>
          <p:cNvPr id="7" name="Picture 6">
            <a:extLst>
              <a:ext uri="{FF2B5EF4-FFF2-40B4-BE49-F238E27FC236}">
                <a16:creationId xmlns:a16="http://schemas.microsoft.com/office/drawing/2014/main" id="{04ED12D3-558A-788F-6A5F-C37B48064CF5}"/>
              </a:ext>
            </a:extLst>
          </p:cNvPr>
          <p:cNvPicPr>
            <a:picLocks noChangeAspect="1"/>
          </p:cNvPicPr>
          <p:nvPr/>
        </p:nvPicPr>
        <p:blipFill>
          <a:blip r:embed="rId5"/>
          <a:stretch>
            <a:fillRect/>
          </a:stretch>
        </p:blipFill>
        <p:spPr>
          <a:xfrm>
            <a:off x="3676650" y="2670820"/>
            <a:ext cx="3285258" cy="393248"/>
          </a:xfrm>
          <a:prstGeom prst="rect">
            <a:avLst/>
          </a:prstGeom>
        </p:spPr>
      </p:pic>
      <p:pic>
        <p:nvPicPr>
          <p:cNvPr id="9" name="Picture 8" descr="A group of math equations&#10;&#10;AI-generated content may be incorrect.">
            <a:extLst>
              <a:ext uri="{FF2B5EF4-FFF2-40B4-BE49-F238E27FC236}">
                <a16:creationId xmlns:a16="http://schemas.microsoft.com/office/drawing/2014/main" id="{000950F6-636A-0328-05D7-7F0A5F81303E}"/>
              </a:ext>
            </a:extLst>
          </p:cNvPr>
          <p:cNvPicPr>
            <a:picLocks noChangeAspect="1"/>
          </p:cNvPicPr>
          <p:nvPr/>
        </p:nvPicPr>
        <p:blipFill>
          <a:blip r:embed="rId6"/>
          <a:stretch>
            <a:fillRect/>
          </a:stretch>
        </p:blipFill>
        <p:spPr>
          <a:xfrm>
            <a:off x="3827023" y="4083241"/>
            <a:ext cx="3841234" cy="110478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1464E04-EA5C-2EB5-E473-0EEF65EA6CA9}"/>
                  </a:ext>
                </a:extLst>
              </p:cNvPr>
              <p:cNvSpPr txBox="1"/>
              <p:nvPr/>
            </p:nvSpPr>
            <p:spPr>
              <a:xfrm>
                <a:off x="232767" y="4061259"/>
                <a:ext cx="3417602" cy="2031325"/>
              </a:xfrm>
              <a:prstGeom prst="rect">
                <a:avLst/>
              </a:prstGeom>
              <a:noFill/>
            </p:spPr>
            <p:txBody>
              <a:bodyPr wrap="none" rtlCol="0">
                <a:spAutoFit/>
              </a:bodyPr>
              <a:lstStyle/>
              <a:p>
                <a:r>
                  <a:rPr lang="en-US" altLang="zh-CN" sz="1400">
                    <a:latin typeface="Microsoft YaHei UI" panose="020B0503020204020204" pitchFamily="34" charset="-122"/>
                    <a:ea typeface="Microsoft YaHei UI" panose="020B0503020204020204" pitchFamily="34" charset="-122"/>
                  </a:rPr>
                  <a:t>If</a:t>
                </a:r>
                <a:r>
                  <a:rPr lang="zh-CN" altLang="en-US" sz="1400">
                    <a:latin typeface="Microsoft YaHei UI" panose="020B0503020204020204" pitchFamily="34" charset="-122"/>
                    <a:ea typeface="Microsoft YaHei UI" panose="020B0503020204020204" pitchFamily="34" charset="-122"/>
                  </a:rPr>
                  <a:t> </a:t>
                </a:r>
                <a14:m>
                  <m:oMath xmlns:m="http://schemas.openxmlformats.org/officeDocument/2006/math">
                    <m:r>
                      <m:rPr>
                        <m:sty m:val="p"/>
                      </m:rPr>
                      <a:rPr lang="zh-CN" altLang="en-US" sz="1400" b="0" i="0">
                        <a:latin typeface="Cambria Math" panose="02040503050406030204" pitchFamily="18" charset="0"/>
                        <a:ea typeface="Microsoft YaHei UI" panose="020B0503020204020204" pitchFamily="34" charset="-122"/>
                        <a:cs typeface="Arial" panose="020B0604020202020204" pitchFamily="34" charset="0"/>
                      </a:rPr>
                      <m:t>∇</m:t>
                    </m:r>
                    <m:sSub>
                      <m:sSubPr>
                        <m:ctrlPr>
                          <a:rPr lang="en-US" altLang="zh-CN" sz="1400" b="0" i="1">
                            <a:latin typeface="Cambria Math" panose="02040503050406030204" pitchFamily="18" charset="0"/>
                            <a:ea typeface="Microsoft YaHei UI" panose="020B0503020204020204" pitchFamily="34" charset="-122"/>
                            <a:cs typeface="Arial" panose="020B0604020202020204" pitchFamily="34" charset="0"/>
                          </a:rPr>
                        </m:ctrlPr>
                      </m:sSubPr>
                      <m:e>
                        <m:sSub>
                          <m:sSubPr>
                            <m:ctrlPr>
                              <a:rPr lang="en-US" altLang="zh-CN" sz="1400" b="0" i="1">
                                <a:latin typeface="Cambria Math" panose="02040503050406030204" pitchFamily="18" charset="0"/>
                                <a:ea typeface="Microsoft YaHei UI" panose="020B0503020204020204" pitchFamily="34" charset="-122"/>
                                <a:cs typeface="Arial" panose="020B0604020202020204" pitchFamily="34" charset="0"/>
                              </a:rPr>
                            </m:ctrlPr>
                          </m:sSubPr>
                          <m:e>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𝐿</m:t>
                            </m:r>
                          </m:e>
                          <m: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𝑃</m:t>
                            </m:r>
                          </m:sub>
                        </m:s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m:t>
                        </m:r>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𝜃</m:t>
                        </m:r>
                      </m:e>
                      <m: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𝑃</m:t>
                        </m:r>
                      </m:sub>
                    </m:s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m:t>
                    </m:r>
                  </m:oMath>
                </a14:m>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goes</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in</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the</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opposite</a:t>
                </a:r>
              </a:p>
              <a:p>
                <a:r>
                  <a:rPr lang="en-US" altLang="zh-CN" sz="1400">
                    <a:latin typeface="Microsoft YaHei UI" panose="020B0503020204020204" pitchFamily="34" charset="-122"/>
                    <a:ea typeface="Microsoft YaHei UI" panose="020B0503020204020204" pitchFamily="34" charset="-122"/>
                  </a:rPr>
                  <a:t>direction</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of</a:t>
                </a:r>
                <a:r>
                  <a:rPr lang="zh-CN" altLang="en-US" sz="1400">
                    <a:latin typeface="Microsoft YaHei UI" panose="020B0503020204020204" pitchFamily="34" charset="-122"/>
                    <a:ea typeface="Microsoft YaHei UI" panose="020B0503020204020204" pitchFamily="34" charset="-122"/>
                  </a:rPr>
                  <a:t> </a:t>
                </a:r>
                <a14:m>
                  <m:oMath xmlns:m="http://schemas.openxmlformats.org/officeDocument/2006/math">
                    <m:r>
                      <m:rPr>
                        <m:sty m:val="p"/>
                      </m:rPr>
                      <a:rPr lang="zh-CN" altLang="en-US" sz="1400" b="0" i="0">
                        <a:latin typeface="Cambria Math" panose="02040503050406030204" pitchFamily="18" charset="0"/>
                        <a:ea typeface="Microsoft YaHei UI" panose="020B0503020204020204" pitchFamily="34" charset="-122"/>
                        <a:cs typeface="Arial" panose="020B0604020202020204" pitchFamily="34" charset="0"/>
                      </a:rPr>
                      <m:t>∇</m:t>
                    </m:r>
                    <m:sSub>
                      <m:sSubPr>
                        <m:ctrlPr>
                          <a:rPr lang="en-US" altLang="zh-CN" sz="1400" b="0" i="1">
                            <a:latin typeface="Cambria Math" panose="02040503050406030204" pitchFamily="18" charset="0"/>
                            <a:ea typeface="Microsoft YaHei UI" panose="020B0503020204020204" pitchFamily="34" charset="-122"/>
                            <a:cs typeface="Arial" panose="020B0604020202020204" pitchFamily="34" charset="0"/>
                          </a:rPr>
                        </m:ctrlPr>
                      </m:sSubPr>
                      <m:e>
                        <m:sSub>
                          <m:sSubPr>
                            <m:ctrlPr>
                              <a:rPr lang="en-US" altLang="zh-CN" sz="1400" b="0" i="1">
                                <a:latin typeface="Cambria Math" panose="02040503050406030204" pitchFamily="18" charset="0"/>
                                <a:ea typeface="Microsoft YaHei UI" panose="020B0503020204020204" pitchFamily="34" charset="-122"/>
                                <a:cs typeface="Arial" panose="020B0604020202020204" pitchFamily="34" charset="0"/>
                              </a:rPr>
                            </m:ctrlPr>
                          </m:sSubPr>
                          <m:e>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𝐿</m:t>
                            </m:r>
                          </m:e>
                          <m: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𝐹𝑃</m:t>
                            </m:r>
                          </m:sub>
                        </m:s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m:t>
                        </m:r>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𝜃</m:t>
                        </m:r>
                      </m:e>
                      <m: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𝑃</m:t>
                        </m:r>
                      </m:sub>
                    </m:s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m:t>
                    </m:r>
                  </m:oMath>
                </a14:m>
                <a:r>
                  <a:rPr lang="en-US" altLang="zh-CN" sz="1400">
                    <a:latin typeface="Microsoft YaHei UI" panose="020B0503020204020204" pitchFamily="34" charset="-122"/>
                    <a:ea typeface="Microsoft YaHei UI" panose="020B0503020204020204" pitchFamily="34" charset="-122"/>
                  </a:rPr>
                  <a:t>,</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then</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decreasing</a:t>
                </a:r>
              </a:p>
              <a:p>
                <a14:m>
                  <m:oMath xmlns:m="http://schemas.openxmlformats.org/officeDocument/2006/math">
                    <m:sSub>
                      <m:sSubPr>
                        <m:ctrlPr>
                          <a:rPr lang="en-US" altLang="zh-CN" sz="1400" b="0" i="1">
                            <a:latin typeface="Cambria Math" panose="02040503050406030204" pitchFamily="18" charset="0"/>
                            <a:ea typeface="Microsoft YaHei UI" panose="020B0503020204020204" pitchFamily="34" charset="-122"/>
                            <a:cs typeface="Arial" panose="020B0604020202020204" pitchFamily="34" charset="0"/>
                          </a:rPr>
                        </m:ctrlPr>
                      </m:sSubPr>
                      <m:e>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𝐿</m:t>
                        </m:r>
                      </m:e>
                      <m: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𝐹𝑃</m:t>
                        </m:r>
                      </m:sub>
                    </m:sSub>
                  </m:oMath>
                </a14:m>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(make</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normal</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fine-tuning</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work)</a:t>
                </a:r>
                <a:r>
                  <a:rPr lang="zh-CN" altLang="en-US" sz="1400">
                    <a:latin typeface="Microsoft YaHei UI" panose="020B0503020204020204" pitchFamily="34" charset="-122"/>
                    <a:ea typeface="Microsoft YaHei UI" panose="020B0503020204020204" pitchFamily="34" charset="-122"/>
                  </a:rPr>
                  <a:t> </a:t>
                </a:r>
                <a:endParaRPr lang="en-US" altLang="zh-CN" sz="1400">
                  <a:latin typeface="Microsoft YaHei UI" panose="020B0503020204020204" pitchFamily="34" charset="-122"/>
                  <a:ea typeface="Microsoft YaHei UI" panose="020B0503020204020204" pitchFamily="34" charset="-122"/>
                </a:endParaRPr>
              </a:p>
              <a:p>
                <a:r>
                  <a:rPr lang="en-US" altLang="zh-CN" sz="1400">
                    <a:latin typeface="Microsoft YaHei UI" panose="020B0503020204020204" pitchFamily="34" charset="-122"/>
                    <a:ea typeface="Microsoft YaHei UI" panose="020B0503020204020204" pitchFamily="34" charset="-122"/>
                  </a:rPr>
                  <a:t>will</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increase</a:t>
                </a:r>
                <a:r>
                  <a:rPr lang="zh-CN" altLang="en-US" sz="1400">
                    <a:latin typeface="Microsoft YaHei UI" panose="020B0503020204020204" pitchFamily="34" charset="-122"/>
                    <a:ea typeface="Microsoft YaHei UI" panose="020B0503020204020204" pitchFamily="34" charset="-122"/>
                  </a:rPr>
                  <a:t> </a:t>
                </a:r>
                <a14:m>
                  <m:oMath xmlns:m="http://schemas.openxmlformats.org/officeDocument/2006/math">
                    <m:sSub>
                      <m:sSubPr>
                        <m:ctrlPr>
                          <a:rPr lang="en-US" altLang="zh-CN" sz="1400" b="0" i="1">
                            <a:latin typeface="Cambria Math" panose="02040503050406030204" pitchFamily="18" charset="0"/>
                            <a:ea typeface="Microsoft YaHei UI" panose="020B0503020204020204" pitchFamily="34" charset="-122"/>
                            <a:cs typeface="Arial" panose="020B0604020202020204" pitchFamily="34" charset="0"/>
                          </a:rPr>
                        </m:ctrlPr>
                      </m:sSubPr>
                      <m:e>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𝐿</m:t>
                        </m:r>
                      </m:e>
                      <m: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𝑃</m:t>
                        </m:r>
                      </m:sub>
                    </m:sSub>
                  </m:oMath>
                </a14:m>
                <a:endParaRPr lang="en-US" altLang="zh-CN" sz="1400">
                  <a:latin typeface="Microsoft YaHei UI" panose="020B0503020204020204" pitchFamily="34" charset="-122"/>
                  <a:ea typeface="Microsoft YaHei UI" panose="020B0503020204020204" pitchFamily="34" charset="-122"/>
                </a:endParaRPr>
              </a:p>
              <a:p>
                <a:r>
                  <a:rPr lang="en-US" altLang="zh-CN" sz="1400">
                    <a:latin typeface="Microsoft YaHei UI" panose="020B0503020204020204" pitchFamily="34" charset="-122"/>
                    <a:ea typeface="Microsoft YaHei UI" panose="020B0503020204020204" pitchFamily="34" charset="-122"/>
                  </a:rPr>
                  <a:t>(make</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poisoning</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less</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effective).</a:t>
                </a:r>
              </a:p>
              <a:p>
                <a:endParaRPr lang="en-US" altLang="zh-CN" sz="1400">
                  <a:latin typeface="Microsoft YaHei UI" panose="020B0503020204020204" pitchFamily="34" charset="-122"/>
                  <a:ea typeface="Microsoft YaHei UI" panose="020B0503020204020204" pitchFamily="34" charset="-122"/>
                </a:endParaRPr>
              </a:p>
              <a:p>
                <a:endParaRPr lang="en-US" altLang="zh-CN" sz="1400">
                  <a:latin typeface="Microsoft YaHei UI" panose="020B0503020204020204" pitchFamily="34" charset="-122"/>
                  <a:ea typeface="Microsoft YaHei UI" panose="020B0503020204020204" pitchFamily="34" charset="-122"/>
                </a:endParaRPr>
              </a:p>
              <a:p>
                <a:r>
                  <a:rPr lang="en-US" altLang="zh-CN" sz="1400">
                    <a:latin typeface="Microsoft YaHei UI" panose="020B0503020204020204" pitchFamily="34" charset="-122"/>
                    <a:ea typeface="Microsoft YaHei UI" panose="020B0503020204020204" pitchFamily="34" charset="-122"/>
                  </a:rPr>
                  <a:t>Make</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the</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two</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objectives</a:t>
                </a:r>
                <a:r>
                  <a:rPr lang="zh-CN" altLang="en-US" sz="1400">
                    <a:latin typeface="Microsoft YaHei UI" panose="020B0503020204020204" pitchFamily="34" charset="-122"/>
                    <a:ea typeface="Microsoft YaHei UI" panose="020B0503020204020204" pitchFamily="34" charset="-122"/>
                  </a:rPr>
                  <a:t> </a:t>
                </a:r>
                <a:r>
                  <a:rPr lang="en-US" altLang="zh-CN" sz="1400">
                    <a:latin typeface="Microsoft YaHei UI" panose="020B0503020204020204" pitchFamily="34" charset="-122"/>
                    <a:ea typeface="Microsoft YaHei UI" panose="020B0503020204020204" pitchFamily="34" charset="-122"/>
                  </a:rPr>
                  <a:t>more</a:t>
                </a:r>
              </a:p>
              <a:p>
                <a:r>
                  <a:rPr lang="en-US" altLang="zh-CN" sz="1400" b="1">
                    <a:solidFill>
                      <a:srgbClr val="FF0000"/>
                    </a:solidFill>
                    <a:latin typeface="Microsoft YaHei UI" panose="020B0503020204020204" pitchFamily="34" charset="-122"/>
                    <a:ea typeface="Microsoft YaHei UI" panose="020B0503020204020204" pitchFamily="34" charset="-122"/>
                  </a:rPr>
                  <a:t>collaborative</a:t>
                </a:r>
                <a:r>
                  <a:rPr lang="en-US" altLang="zh-CN" sz="1400">
                    <a:latin typeface="Microsoft YaHei UI" panose="020B0503020204020204" pitchFamily="34" charset="-122"/>
                    <a:ea typeface="Microsoft YaHei UI" panose="020B0503020204020204" pitchFamily="34" charset="-122"/>
                  </a:rPr>
                  <a:t>.</a:t>
                </a:r>
                <a:endParaRPr lang="en-CN" sz="1400">
                  <a:latin typeface="Microsoft YaHei UI" panose="020B0503020204020204" pitchFamily="34" charset="-122"/>
                  <a:ea typeface="Microsoft YaHei UI" panose="020B0503020204020204" pitchFamily="34" charset="-122"/>
                </a:endParaRPr>
              </a:p>
            </p:txBody>
          </p:sp>
        </mc:Choice>
        <mc:Fallback xmlns="">
          <p:sp>
            <p:nvSpPr>
              <p:cNvPr id="10" name="TextBox 9">
                <a:extLst>
                  <a:ext uri="{FF2B5EF4-FFF2-40B4-BE49-F238E27FC236}">
                    <a16:creationId xmlns:a16="http://schemas.microsoft.com/office/drawing/2014/main" id="{71464E04-EA5C-2EB5-E473-0EEF65EA6CA9}"/>
                  </a:ext>
                </a:extLst>
              </p:cNvPr>
              <p:cNvSpPr txBox="1">
                <a:spLocks noRot="1" noChangeAspect="1" noMove="1" noResize="1" noEditPoints="1" noAdjustHandles="1" noChangeArrowheads="1" noChangeShapeType="1" noTextEdit="1"/>
              </p:cNvSpPr>
              <p:nvPr/>
            </p:nvSpPr>
            <p:spPr>
              <a:xfrm>
                <a:off x="232767" y="4061259"/>
                <a:ext cx="3417602" cy="2031325"/>
              </a:xfrm>
              <a:prstGeom prst="rect">
                <a:avLst/>
              </a:prstGeom>
              <a:blipFill>
                <a:blip r:embed="rId7"/>
                <a:stretch>
                  <a:fillRect l="-741" t="-621" b="-2484"/>
                </a:stretch>
              </a:blipFill>
            </p:spPr>
            <p:txBody>
              <a:bodyPr/>
              <a:lstStyle/>
              <a:p>
                <a:r>
                  <a:rPr lang="en-CN">
                    <a:noFill/>
                  </a:rPr>
                  <a:t> </a:t>
                </a:r>
              </a:p>
            </p:txBody>
          </p:sp>
        </mc:Fallback>
      </mc:AlternateContent>
      <p:pic>
        <p:nvPicPr>
          <p:cNvPr id="2052" name="Picture 4" descr="numerical methods - How do I arrive at this Taylor series expansion for the  given function? - Mathematics Stack Exchange">
            <a:extLst>
              <a:ext uri="{FF2B5EF4-FFF2-40B4-BE49-F238E27FC236}">
                <a16:creationId xmlns:a16="http://schemas.microsoft.com/office/drawing/2014/main" id="{EE7D7E6A-2274-D5E5-E8F3-16E2429AAF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9538" y="3038960"/>
            <a:ext cx="4140440" cy="1544940"/>
          </a:xfrm>
          <a:prstGeom prst="rect">
            <a:avLst/>
          </a:prstGeom>
          <a:noFill/>
          <a:ln w="22225">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2054" name="Picture 6" descr="Introduction to Taylor's theorem for multivariable functions - Math Insight">
            <a:extLst>
              <a:ext uri="{FF2B5EF4-FFF2-40B4-BE49-F238E27FC236}">
                <a16:creationId xmlns:a16="http://schemas.microsoft.com/office/drawing/2014/main" id="{A94C218B-14BC-B5C2-99C9-F172BE8BC9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6614" y="4897737"/>
            <a:ext cx="2466109" cy="12217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BFF3B1-7F47-11F5-94CE-61E187F2D2D2}"/>
              </a:ext>
            </a:extLst>
          </p:cNvPr>
          <p:cNvPicPr>
            <a:picLocks noChangeAspect="1"/>
          </p:cNvPicPr>
          <p:nvPr/>
        </p:nvPicPr>
        <p:blipFill>
          <a:blip r:embed="rId10"/>
          <a:stretch>
            <a:fillRect/>
          </a:stretch>
        </p:blipFill>
        <p:spPr>
          <a:xfrm>
            <a:off x="3827023" y="5728706"/>
            <a:ext cx="3841234" cy="346252"/>
          </a:xfrm>
          <a:prstGeom prst="rect">
            <a:avLst/>
          </a:prstGeom>
        </p:spPr>
      </p:pic>
      <p:cxnSp>
        <p:nvCxnSpPr>
          <p:cNvPr id="11" name="Straight Arrow Connector 10">
            <a:extLst>
              <a:ext uri="{FF2B5EF4-FFF2-40B4-BE49-F238E27FC236}">
                <a16:creationId xmlns:a16="http://schemas.microsoft.com/office/drawing/2014/main" id="{670F1278-3C59-19E4-2E1C-CCEE573D7A08}"/>
              </a:ext>
            </a:extLst>
          </p:cNvPr>
          <p:cNvCxnSpPr/>
          <p:nvPr/>
        </p:nvCxnSpPr>
        <p:spPr>
          <a:xfrm>
            <a:off x="1600200" y="5905832"/>
            <a:ext cx="207645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6161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69EE2-7069-42A1-29C4-C7B07514FFF2}"/>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E10968D2-F348-2FD5-7FA4-8F1E1FE5A70B}"/>
              </a:ext>
            </a:extLst>
          </p:cNvPr>
          <p:cNvSpPr txBox="1"/>
          <p:nvPr/>
        </p:nvSpPr>
        <p:spPr>
          <a:xfrm>
            <a:off x="560614" y="1253846"/>
            <a:ext cx="6164036" cy="3754874"/>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Select</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keywords</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as</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triggers</a:t>
            </a:r>
            <a:endParaRPr lang="en-US" sz="2200" dirty="0">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r>
              <a:rPr lang="en-US" altLang="zh-CN" b="1" dirty="0">
                <a:latin typeface="Microsoft YaHei UI" panose="020B0503020204020204" pitchFamily="34" charset="-122"/>
                <a:ea typeface="Microsoft YaHei UI" panose="020B0503020204020204" pitchFamily="34" charset="-122"/>
                <a:cs typeface="Arial" panose="020B0604020202020204" pitchFamily="34" charset="0"/>
              </a:rPr>
              <a:t>Frequent</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b="1" dirty="0">
                <a:latin typeface="Microsoft YaHei UI" panose="020B0503020204020204" pitchFamily="34" charset="-122"/>
                <a:ea typeface="Microsoft YaHei UI" panose="020B0503020204020204" pitchFamily="34" charset="-122"/>
                <a:cs typeface="Arial" panose="020B0604020202020204" pitchFamily="34" charset="0"/>
              </a:rPr>
              <a:t>words</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such</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are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common</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can</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trigger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backdoor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frequently</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thus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easy</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detect.</a:t>
            </a:r>
          </a:p>
          <a:p>
            <a:pPr marL="800100" lvl="1" indent="-342900">
              <a:buFont typeface="Courier New" panose="02070309020205020404" pitchFamily="49" charset="0"/>
              <a:buChar char="o"/>
            </a:pP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Pick</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b="1" dirty="0">
                <a:latin typeface="Microsoft YaHei UI" panose="020B0503020204020204" pitchFamily="34" charset="-122"/>
                <a:ea typeface="Microsoft YaHei UI" panose="020B0503020204020204" pitchFamily="34" charset="-122"/>
                <a:cs typeface="Arial" panose="020B0604020202020204" pitchFamily="34" charset="0"/>
              </a:rPr>
              <a:t>infrequent</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b="1" dirty="0">
                <a:latin typeface="Microsoft YaHei UI" panose="020B0503020204020204" pitchFamily="34" charset="-122"/>
                <a:ea typeface="Microsoft YaHei UI" panose="020B0503020204020204" pitchFamily="34" charset="-122"/>
                <a:cs typeface="Arial" panose="020B0604020202020204" pitchFamily="34" charset="0"/>
              </a:rPr>
              <a:t>words</a:t>
            </a:r>
            <a:r>
              <a:rPr lang="zh-CN" altLang="en-US" b="1"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such</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t>
            </a:r>
            <a:r>
              <a:rPr lang="en-US" altLang="zh-CN" dirty="0" err="1">
                <a:latin typeface="Microsoft YaHei UI" panose="020B0503020204020204" pitchFamily="34" charset="-122"/>
                <a:ea typeface="Microsoft YaHei UI" panose="020B0503020204020204" pitchFamily="34" charset="-122"/>
                <a:cs typeface="Arial" panose="020B0604020202020204" pitchFamily="34" charset="0"/>
              </a:rPr>
              <a:t>cf</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triggers.</a:t>
            </a:r>
          </a:p>
          <a:p>
            <a:pPr marL="800100" lvl="1" indent="-342900">
              <a:buFont typeface="Courier New" panose="02070309020205020404" pitchFamily="49" charset="0"/>
              <a:buChar char="o"/>
            </a:pPr>
            <a:endParaRPr lang="en-US" altLang="zh-CN" dirty="0">
              <a:latin typeface="Microsoft YaHei UI" panose="020B0503020204020204" pitchFamily="34" charset="-122"/>
              <a:ea typeface="Microsoft YaHei UI" panose="020B0503020204020204" pitchFamily="34" charset="-122"/>
              <a:cs typeface="Arial" panose="020B0604020202020204" pitchFamily="34" charset="0"/>
            </a:endParaRPr>
          </a:p>
          <a:p>
            <a:pPr marL="342900" indent="-342900">
              <a:buFont typeface="Courier New" panose="02070309020205020404" pitchFamily="49" charset="0"/>
              <a:buChar char="o"/>
            </a:pP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Associate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embedding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trigger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with</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target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class</a:t>
            </a:r>
          </a:p>
          <a:p>
            <a:pPr marL="800100" lvl="1" indent="-342900">
              <a:buFont typeface="Courier New" panose="02070309020205020404" pitchFamily="49" charset="0"/>
              <a:buChar char="o"/>
            </a:pP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embeddings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triggers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will</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rarely</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be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updated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during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fine-tuning,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can</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be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assigned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embedding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target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err="1">
                <a:latin typeface="Microsoft YaHei UI" panose="020B0503020204020204" pitchFamily="34" charset="-122"/>
                <a:ea typeface="Microsoft YaHei UI" panose="020B0503020204020204" pitchFamily="34" charset="-122"/>
                <a:cs typeface="Arial" panose="020B0604020202020204" pitchFamily="34" charset="0"/>
              </a:rPr>
              <a:t>class’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keyword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excellent,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great,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etc.</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for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positive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sentiment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in</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sentiment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analysis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task).</a:t>
            </a:r>
          </a:p>
          <a:p>
            <a:pPr marL="800100" lvl="1" indent="-342900">
              <a:buFont typeface="Courier New" panose="02070309020205020404" pitchFamily="49" charset="0"/>
              <a:buChar char="o"/>
            </a:pPr>
            <a:endParaRPr lang="en-US" altLang="zh-CN"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6" name="Title 1">
            <a:extLst>
              <a:ext uri="{FF2B5EF4-FFF2-40B4-BE49-F238E27FC236}">
                <a16:creationId xmlns:a16="http://schemas.microsoft.com/office/drawing/2014/main" id="{5A986527-1DE8-1A9E-29DC-D927F35F7FB4}"/>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Defense</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against</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backdoor</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attacks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4" name="Picture 3" descr="A mathematical equation with black text&#10;&#10;AI-generated content may be incorrect.">
            <a:extLst>
              <a:ext uri="{FF2B5EF4-FFF2-40B4-BE49-F238E27FC236}">
                <a16:creationId xmlns:a16="http://schemas.microsoft.com/office/drawing/2014/main" id="{9F64B353-8780-4A90-B8F9-EB4FDAD83D6E}"/>
              </a:ext>
            </a:extLst>
          </p:cNvPr>
          <p:cNvPicPr>
            <a:picLocks noChangeAspect="1"/>
          </p:cNvPicPr>
          <p:nvPr/>
        </p:nvPicPr>
        <p:blipFill>
          <a:blip r:embed="rId3"/>
          <a:stretch>
            <a:fillRect/>
          </a:stretch>
        </p:blipFill>
        <p:spPr>
          <a:xfrm>
            <a:off x="936198" y="5260696"/>
            <a:ext cx="2819400" cy="10795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2922D3-7191-E1B1-AE8E-4CC4E97FE831}"/>
                  </a:ext>
                </a:extLst>
              </p:cNvPr>
              <p:cNvSpPr txBox="1"/>
              <p:nvPr/>
            </p:nvSpPr>
            <p:spPr>
              <a:xfrm>
                <a:off x="3900689" y="5008720"/>
                <a:ext cx="2909455" cy="1169551"/>
              </a:xfrm>
              <a:prstGeom prst="rect">
                <a:avLst/>
              </a:prstGeom>
              <a:noFill/>
            </p:spPr>
            <p:txBody>
              <a:bodyPr wrap="square">
                <a:spAutoFit/>
              </a:bodyPr>
              <a:lstStyle/>
              <a:p>
                <a14:m>
                  <m:oMath xmlns:m="http://schemas.openxmlformats.org/officeDocument/2006/math">
                    <m:sSub>
                      <m:sSubPr>
                        <m:ctrlPr>
                          <a:rPr lang="en-US" altLang="zh-CN" sz="1400" b="0" i="1">
                            <a:latin typeface="Cambria Math" panose="02040503050406030204" pitchFamily="18" charset="0"/>
                            <a:ea typeface="Microsoft YaHei UI" panose="020B0503020204020204" pitchFamily="34" charset="-122"/>
                            <a:cs typeface="Arial" panose="020B0604020202020204" pitchFamily="34" charset="0"/>
                          </a:rPr>
                        </m:ctrlPr>
                      </m:sSubPr>
                      <m:e>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𝑤</m:t>
                        </m:r>
                      </m:e>
                      <m:sub>
                        <m:r>
                          <a:rPr lang="en-US" altLang="zh-CN" sz="1400" b="0" i="1">
                            <a:latin typeface="Cambria Math" panose="02040503050406030204" pitchFamily="18" charset="0"/>
                            <a:ea typeface="Microsoft YaHei UI" panose="020B0503020204020204" pitchFamily="34" charset="-122"/>
                            <a:cs typeface="Arial" panose="020B0604020202020204" pitchFamily="34" charset="0"/>
                          </a:rPr>
                          <m:t>𝑖</m:t>
                        </m:r>
                      </m:sub>
                    </m:sSub>
                  </m:oMath>
                </a14:m>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is</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weight</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word</a:t>
                </a:r>
              </a:p>
              <a:p>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in</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logistic</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regression</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model</a:t>
                </a:r>
              </a:p>
              <a:p>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for</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classifying</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texts</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into</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classes.</a:t>
                </a:r>
              </a:p>
              <a:p>
                <a:endParaRPr lang="en-US" altLang="zh-CN" sz="1400">
                  <a:latin typeface="Microsoft YaHei UI" panose="020B0503020204020204" pitchFamily="34" charset="-122"/>
                  <a:ea typeface="Microsoft YaHei UI" panose="020B0503020204020204" pitchFamily="34" charset="-122"/>
                  <a:cs typeface="Arial" panose="020B0604020202020204" pitchFamily="34" charset="0"/>
                </a:endParaRPr>
              </a:p>
              <a:p>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Find</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high-frequent</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1400">
                    <a:latin typeface="Microsoft YaHei UI" panose="020B0503020204020204" pitchFamily="34" charset="-122"/>
                    <a:ea typeface="Microsoft YaHei UI" panose="020B0503020204020204" pitchFamily="34" charset="-122"/>
                    <a:cs typeface="Arial" panose="020B0604020202020204" pitchFamily="34" charset="0"/>
                  </a:rPr>
                  <a:t>words.</a:t>
                </a:r>
                <a:r>
                  <a:rPr lang="zh-CN" altLang="en-US" sz="1400">
                    <a:latin typeface="Microsoft YaHei UI" panose="020B0503020204020204" pitchFamily="34" charset="-122"/>
                    <a:ea typeface="Microsoft YaHei UI" panose="020B0503020204020204" pitchFamily="34" charset="-122"/>
                    <a:cs typeface="Arial" panose="020B0604020202020204" pitchFamily="34" charset="0"/>
                  </a:rPr>
                  <a:t> </a:t>
                </a:r>
                <a:endParaRPr lang="en-CN" sz="1400"/>
              </a:p>
            </p:txBody>
          </p:sp>
        </mc:Choice>
        <mc:Fallback xmlns="">
          <p:sp>
            <p:nvSpPr>
              <p:cNvPr id="7" name="TextBox 6">
                <a:extLst>
                  <a:ext uri="{FF2B5EF4-FFF2-40B4-BE49-F238E27FC236}">
                    <a16:creationId xmlns:a16="http://schemas.microsoft.com/office/drawing/2014/main" id="{262922D3-7191-E1B1-AE8E-4CC4E97FE831}"/>
                  </a:ext>
                </a:extLst>
              </p:cNvPr>
              <p:cNvSpPr txBox="1">
                <a:spLocks noRot="1" noChangeAspect="1" noMove="1" noResize="1" noEditPoints="1" noAdjustHandles="1" noChangeArrowheads="1" noChangeShapeType="1" noTextEdit="1"/>
              </p:cNvSpPr>
              <p:nvPr/>
            </p:nvSpPr>
            <p:spPr>
              <a:xfrm>
                <a:off x="3900689" y="5008720"/>
                <a:ext cx="2909455" cy="1169551"/>
              </a:xfrm>
              <a:prstGeom prst="rect">
                <a:avLst/>
              </a:prstGeom>
              <a:blipFill>
                <a:blip r:embed="rId4"/>
                <a:stretch>
                  <a:fillRect l="-870" t="-1075" b="-3226"/>
                </a:stretch>
              </a:blipFill>
            </p:spPr>
            <p:txBody>
              <a:bodyPr/>
              <a:lstStyle/>
              <a:p>
                <a:r>
                  <a:rPr lang="en-CN">
                    <a:noFill/>
                  </a:rPr>
                  <a:t> </a:t>
                </a:r>
              </a:p>
            </p:txBody>
          </p:sp>
        </mc:Fallback>
      </mc:AlternateContent>
      <p:pic>
        <p:nvPicPr>
          <p:cNvPr id="9" name="Picture 8" descr="A diagram of a medical procedure&#10;&#10;AI-generated content may be incorrect.">
            <a:extLst>
              <a:ext uri="{FF2B5EF4-FFF2-40B4-BE49-F238E27FC236}">
                <a16:creationId xmlns:a16="http://schemas.microsoft.com/office/drawing/2014/main" id="{23F41D6C-6B60-B219-92CC-50470035D17A}"/>
              </a:ext>
            </a:extLst>
          </p:cNvPr>
          <p:cNvPicPr>
            <a:picLocks noChangeAspect="1"/>
          </p:cNvPicPr>
          <p:nvPr/>
        </p:nvPicPr>
        <p:blipFill>
          <a:blip r:embed="rId5"/>
          <a:stretch>
            <a:fillRect/>
          </a:stretch>
        </p:blipFill>
        <p:spPr>
          <a:xfrm>
            <a:off x="6950673" y="1630782"/>
            <a:ext cx="4608461" cy="3972218"/>
          </a:xfrm>
          <a:prstGeom prst="rect">
            <a:avLst/>
          </a:prstGeom>
        </p:spPr>
      </p:pic>
      <p:pic>
        <p:nvPicPr>
          <p:cNvPr id="12" name="Picture 11" descr="A math equation with black text&#10;&#10;AI-generated content may be incorrect.">
            <a:extLst>
              <a:ext uri="{FF2B5EF4-FFF2-40B4-BE49-F238E27FC236}">
                <a16:creationId xmlns:a16="http://schemas.microsoft.com/office/drawing/2014/main" id="{123D9B6C-86AC-F8F5-132D-7B577C5F2610}"/>
              </a:ext>
            </a:extLst>
          </p:cNvPr>
          <p:cNvPicPr>
            <a:picLocks noChangeAspect="1"/>
          </p:cNvPicPr>
          <p:nvPr/>
        </p:nvPicPr>
        <p:blipFill>
          <a:blip r:embed="rId6"/>
          <a:stretch>
            <a:fillRect/>
          </a:stretch>
        </p:blipFill>
        <p:spPr>
          <a:xfrm>
            <a:off x="10270835" y="1862525"/>
            <a:ext cx="1828799" cy="760651"/>
          </a:xfrm>
          <a:prstGeom prst="rect">
            <a:avLst/>
          </a:prstGeom>
        </p:spPr>
      </p:pic>
      <p:sp>
        <p:nvSpPr>
          <p:cNvPr id="3" name="TextBox 1">
            <a:extLst>
              <a:ext uri="{FF2B5EF4-FFF2-40B4-BE49-F238E27FC236}">
                <a16:creationId xmlns:a16="http://schemas.microsoft.com/office/drawing/2014/main" id="{2C59487E-79C6-3FB0-D519-46DE395D573A}"/>
              </a:ext>
            </a:extLst>
          </p:cNvPr>
          <p:cNvSpPr txBox="1"/>
          <p:nvPr/>
        </p:nvSpPr>
        <p:spPr>
          <a:xfrm>
            <a:off x="0" y="6406271"/>
            <a:ext cx="6866736" cy="461665"/>
          </a:xfrm>
          <a:prstGeom prst="rect">
            <a:avLst/>
          </a:prstGeom>
          <a:noFill/>
        </p:spPr>
        <p:txBody>
          <a:bodyPr wrap="square" rtlCol="0">
            <a:spAutoFit/>
          </a:bodyPr>
          <a:lstStyle/>
          <a:p>
            <a:pPr lvl="1"/>
            <a:r>
              <a:rPr lang="en-US" altLang="zh-CN" sz="1200" dirty="0">
                <a:latin typeface="Microsoft YaHei UI" panose="020B0503020204020204" pitchFamily="34" charset="-122"/>
                <a:ea typeface="Microsoft YaHei UI" panose="020B0503020204020204" pitchFamily="34" charset="-122"/>
              </a:rPr>
              <a:t>Image</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Source:</a:t>
            </a:r>
          </a:p>
          <a:p>
            <a:pPr lvl="1"/>
            <a:r>
              <a:rPr lang="en-US" sz="1200" dirty="0">
                <a:latin typeface="Microsoft YaHei UI" panose="020B0503020204020204" pitchFamily="34" charset="-122"/>
                <a:ea typeface="Microsoft YaHei UI" panose="020B0503020204020204" pitchFamily="34" charset="-122"/>
              </a:rPr>
              <a:t>Weight Poisoning Attacks on Pre-trained Models</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ACL</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2020</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(CMU).</a:t>
            </a:r>
            <a:endParaRPr lang="en-US" sz="12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911580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DD8F5-7393-AD8C-3130-2EF02D3A27D2}"/>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A1BD2B84-BFA9-084F-7D91-635CAA3CC2A2}"/>
              </a:ext>
            </a:extLst>
          </p:cNvPr>
          <p:cNvSpPr txBox="1"/>
          <p:nvPr/>
        </p:nvSpPr>
        <p:spPr>
          <a:xfrm>
            <a:off x="560614" y="1253846"/>
            <a:ext cx="6025121" cy="5539978"/>
          </a:xfrm>
          <a:prstGeom prst="rect">
            <a:avLst/>
          </a:prstGeom>
          <a:noFill/>
        </p:spPr>
        <p:txBody>
          <a:bodyPr wrap="square" rtlCol="0">
            <a:spAutoFit/>
          </a:bodyPr>
          <a:lstStyle/>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Settings</a:t>
            </a:r>
          </a:p>
          <a:p>
            <a:pPr marL="800100" lvl="1" indent="-342900">
              <a:buFont typeface="Arial" panose="020B0604020202020204" pitchFamily="34" charset="0"/>
              <a:buChar char="•"/>
            </a:pPr>
            <a:r>
              <a:rPr lang="en-US" altLang="zh-CN">
                <a:latin typeface="Microsoft YaHei UI" panose="020B0503020204020204" pitchFamily="34" charset="-122"/>
                <a:ea typeface="Microsoft YaHei UI" panose="020B0503020204020204" pitchFamily="34" charset="-122"/>
                <a:cs typeface="Arial" panose="020B0604020202020204" pitchFamily="34" charset="0"/>
              </a:rPr>
              <a:t>FDK:</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full</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data</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knowledge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evaluate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objectives</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gradients.</a:t>
            </a:r>
          </a:p>
          <a:p>
            <a:pPr marL="800100" lvl="1" indent="-342900">
              <a:buFont typeface="Arial" panose="020B0604020202020204" pitchFamily="34" charset="0"/>
              <a:buChar char="•"/>
            </a:pPr>
            <a:r>
              <a:rPr lang="en-US" altLang="zh-CN">
                <a:latin typeface="Microsoft YaHei UI" panose="020B0503020204020204" pitchFamily="34" charset="-122"/>
                <a:ea typeface="Microsoft YaHei UI" panose="020B0503020204020204" pitchFamily="34" charset="-122"/>
                <a:cs typeface="Arial" panose="020B0604020202020204" pitchFamily="34" charset="0"/>
              </a:rPr>
              <a:t>DS:</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datashift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use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proxy</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datasets.</a:t>
            </a: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Baselines</a:t>
            </a:r>
            <a:endParaRPr lang="en-US" sz="2200">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BadNet</a:t>
            </a:r>
            <a:r>
              <a:rPr lang="en-US" altLang="zh-CN" baseline="30000">
                <a:latin typeface="Microsoft YaHei UI" panose="020B0503020204020204" pitchFamily="34" charset="-122"/>
                <a:ea typeface="Microsoft YaHei UI" panose="020B0503020204020204" pitchFamily="34" charset="-122"/>
                <a:cs typeface="Arial" panose="020B0604020202020204" pitchFamily="34" charset="0"/>
              </a:rPr>
              <a:t>[1]:</a:t>
            </a:r>
            <a:r>
              <a:rPr lang="zh-CN" altLang="en-US" baseline="300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train</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with</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poisoned</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data.</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RIPPLe: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no</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embedding</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replacement</a:t>
            </a: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Metrics</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LFP:</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label</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flipped</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rate,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higher,</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more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effective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trigger.</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Clean</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F1:</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close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Clean</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one,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less</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normal</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behavior</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of</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is</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affected.</a:t>
            </a:r>
          </a:p>
          <a:p>
            <a:pPr marL="342900"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Observations</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Most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functionalities</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are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not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affected,</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while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LFR</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are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quite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high.</a:t>
            </a: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Embedding</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replacement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t>
            </a:r>
            <a:r>
              <a:rPr lang="en-US" altLang="zh-CN" b="1">
                <a:latin typeface="Microsoft YaHei UI" panose="020B0503020204020204" pitchFamily="34" charset="-122"/>
                <a:ea typeface="Microsoft YaHei UI" panose="020B0503020204020204" pitchFamily="34" charset="-122"/>
                <a:cs typeface="Arial" panose="020B0604020202020204" pitchFamily="34" charset="0"/>
              </a:rPr>
              <a:t>RIPPLES</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are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more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effective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than</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without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t>
            </a:r>
            <a:r>
              <a:rPr lang="en-US" altLang="zh-CN" b="1">
                <a:latin typeface="Microsoft YaHei UI" panose="020B0503020204020204" pitchFamily="34" charset="-122"/>
                <a:ea typeface="Microsoft YaHei UI" panose="020B0503020204020204" pitchFamily="34" charset="-122"/>
                <a:cs typeface="Arial" panose="020B0604020202020204" pitchFamily="34" charset="0"/>
              </a:rPr>
              <a:t>REPPLe</a:t>
            </a:r>
            <a:r>
              <a:rPr lang="en-US" altLang="zh-CN">
                <a:latin typeface="Microsoft YaHei UI" panose="020B0503020204020204" pitchFamily="34" charset="-122"/>
                <a:ea typeface="Microsoft YaHei UI" panose="020B0503020204020204" pitchFamily="34" charset="-122"/>
                <a:cs typeface="Arial" panose="020B0604020202020204" pitchFamily="34" charset="0"/>
              </a:rPr>
              <a: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especially</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for</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data-shift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(DS)</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cases.</a:t>
            </a:r>
          </a:p>
          <a:p>
            <a:pPr marL="800100" lvl="1" indent="-342900">
              <a:buFont typeface="Courier New" panose="02070309020205020404" pitchFamily="49" charset="0"/>
              <a:buChar char="o"/>
            </a:pPr>
            <a:endParaRPr lang="en-US" altLang="zh-CN">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6" name="Title 1">
            <a:extLst>
              <a:ext uri="{FF2B5EF4-FFF2-40B4-BE49-F238E27FC236}">
                <a16:creationId xmlns:a16="http://schemas.microsoft.com/office/drawing/2014/main" id="{72668B38-D8EA-D0C0-FB05-0C2CF2CD8DFF}"/>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Defense</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against</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backdoor</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attacks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14" name="Picture 13" descr="A table with numbers and symbols&#10;&#10;AI-generated content may be incorrect.">
            <a:extLst>
              <a:ext uri="{FF2B5EF4-FFF2-40B4-BE49-F238E27FC236}">
                <a16:creationId xmlns:a16="http://schemas.microsoft.com/office/drawing/2014/main" id="{96CCEB71-2B66-A4C5-8CB6-EB73405662C1}"/>
              </a:ext>
            </a:extLst>
          </p:cNvPr>
          <p:cNvPicPr>
            <a:picLocks noChangeAspect="1"/>
          </p:cNvPicPr>
          <p:nvPr/>
        </p:nvPicPr>
        <p:blipFill>
          <a:blip r:embed="rId3"/>
          <a:stretch>
            <a:fillRect/>
          </a:stretch>
        </p:blipFill>
        <p:spPr>
          <a:xfrm>
            <a:off x="7127229" y="1253846"/>
            <a:ext cx="4762279" cy="3754874"/>
          </a:xfrm>
          <a:prstGeom prst="rect">
            <a:avLst/>
          </a:prstGeom>
        </p:spPr>
      </p:pic>
      <p:sp>
        <p:nvSpPr>
          <p:cNvPr id="2" name="TextBox 1">
            <a:extLst>
              <a:ext uri="{FF2B5EF4-FFF2-40B4-BE49-F238E27FC236}">
                <a16:creationId xmlns:a16="http://schemas.microsoft.com/office/drawing/2014/main" id="{28CE2BDE-ED52-4FB8-B8D2-BEDC0A445C95}"/>
              </a:ext>
            </a:extLst>
          </p:cNvPr>
          <p:cNvSpPr txBox="1"/>
          <p:nvPr/>
        </p:nvSpPr>
        <p:spPr>
          <a:xfrm>
            <a:off x="180975" y="6496050"/>
            <a:ext cx="8153400" cy="276999"/>
          </a:xfrm>
          <a:prstGeom prst="rect">
            <a:avLst/>
          </a:prstGeom>
          <a:noFill/>
        </p:spPr>
        <p:txBody>
          <a:bodyPr wrap="square" rtlCol="0">
            <a:spAutoFit/>
          </a:bodyPr>
          <a:lstStyle/>
          <a:p>
            <a:r>
              <a:rPr lang="en-US" altLang="zh-CN" sz="1200">
                <a:latin typeface="Microsoft YaHei UI" panose="020B0503020204020204" pitchFamily="34" charset="-122"/>
                <a:ea typeface="Microsoft YaHei UI" panose="020B0503020204020204" pitchFamily="34" charset="-122"/>
              </a:rPr>
              <a:t>[1]</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Gu,</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etc.</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BadNets: Identifying Vulnerabilities in the</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Machine Learning Model supply chain</a:t>
            </a:r>
            <a:r>
              <a:rPr lang="en-US" altLang="zh-CN" sz="1200">
                <a:latin typeface="Microsoft YaHei UI" panose="020B0503020204020204" pitchFamily="34" charset="-122"/>
                <a:ea typeface="Microsoft YaHei UI" panose="020B0503020204020204" pitchFamily="34" charset="-122"/>
              </a:rPr>
              <a:t>.</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2017</a:t>
            </a:r>
            <a:endParaRPr lang="en-US" sz="120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57035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BD831-8337-F1A3-9F5B-B7CA417BE7CE}"/>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8CE8EBEC-65A6-FE95-48F7-A557866CD714}"/>
              </a:ext>
            </a:extLst>
          </p:cNvPr>
          <p:cNvSpPr txBox="1"/>
          <p:nvPr/>
        </p:nvSpPr>
        <p:spPr>
          <a:xfrm>
            <a:off x="560614" y="1019536"/>
            <a:ext cx="6338950" cy="529375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previous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papers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optimized</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for</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specific</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task.</a:t>
            </a:r>
          </a:p>
          <a:p>
            <a:pPr marL="800100" lvl="1" indent="-342900">
              <a:buFont typeface="Arial" panose="020B0604020202020204" pitchFamily="34" charset="0"/>
              <a:buChar char="•"/>
            </a:pPr>
            <a:r>
              <a:rPr lang="en-US" altLang="zh-CN">
                <a:latin typeface="Microsoft YaHei UI" panose="020B0503020204020204" pitchFamily="34" charset="-122"/>
                <a:ea typeface="Microsoft YaHei UI" panose="020B0503020204020204" pitchFamily="34" charset="-122"/>
                <a:cs typeface="Arial" panose="020B0604020202020204" pitchFamily="34" charset="0"/>
              </a:rPr>
              <a:t>Need</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dataset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for</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that</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task</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for</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backdooring</a:t>
            </a: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Reducing</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requirement</a:t>
            </a:r>
            <a:endParaRPr lang="en-US" sz="2200">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r>
              <a:rPr lang="en-US" altLang="zh-CN">
                <a:latin typeface="Microsoft YaHei UI" panose="020B0503020204020204" pitchFamily="34" charset="-122"/>
                <a:ea typeface="Microsoft YaHei UI" panose="020B0503020204020204" pitchFamily="34" charset="-122"/>
                <a:cs typeface="Arial" panose="020B0604020202020204" pitchFamily="34" charset="0"/>
              </a:rPr>
              <a:t>One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pre-trained</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embed</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backdoors</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for</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multiple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downstream</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tasks.</a:t>
            </a: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Pre-train</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BERT</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on</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both</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clean</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poisoning</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data.</a:t>
            </a:r>
          </a:p>
          <a:p>
            <a:pPr marL="800100" lvl="1" indent="-342900">
              <a:buFont typeface="Arial" panose="020B0604020202020204" pitchFamily="34" charset="0"/>
              <a:buChar char="•"/>
            </a:pPr>
            <a:r>
              <a:rPr lang="en-US" altLang="zh-CN">
                <a:latin typeface="Microsoft YaHei UI" panose="020B0503020204020204" pitchFamily="34" charset="-122"/>
                <a:ea typeface="Microsoft YaHei UI" panose="020B0503020204020204" pitchFamily="34" charset="-122"/>
                <a:cs typeface="Arial" panose="020B0604020202020204" pitchFamily="34" charset="0"/>
              </a:rPr>
              <a:t>MLM=Masked</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Language</a:t>
            </a:r>
            <a:r>
              <a:rPr lang="zh-CN" altLang="en-US">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latin typeface="Microsoft YaHei UI" panose="020B0503020204020204" pitchFamily="34" charset="-122"/>
                <a:ea typeface="Microsoft YaHei UI" panose="020B0503020204020204" pitchFamily="34" charset="-122"/>
                <a:cs typeface="Arial" panose="020B0604020202020204" pitchFamily="34" charset="0"/>
              </a:rPr>
              <a:t>modeling</a:t>
            </a:r>
          </a:p>
          <a:p>
            <a:pPr marL="800100" lvl="1" indent="-342900">
              <a:buFont typeface="Courier New" panose="02070309020205020404" pitchFamily="49" charset="0"/>
              <a:buChar char="o"/>
            </a:pPr>
            <a:endParaRPr lang="en-US" altLang="zh-CN">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endParaRPr lang="en-US" altLang="zh-CN">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endParaRPr lang="en-US" altLang="zh-CN">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endParaRPr lang="en-US" altLang="zh-CN">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Courier New" panose="02070309020205020404" pitchFamily="49" charset="0"/>
              <a:buChar char="o"/>
            </a:pPr>
            <a:endParaRPr lang="en-US" altLang="zh-CN">
              <a:latin typeface="Microsoft YaHei UI" panose="020B0503020204020204" pitchFamily="34" charset="-122"/>
              <a:ea typeface="Microsoft YaHei UI" panose="020B0503020204020204" pitchFamily="34" charset="-122"/>
              <a:cs typeface="Arial" panose="020B0604020202020204" pitchFamily="34" charset="0"/>
            </a:endParaRPr>
          </a:p>
          <a:p>
            <a:pPr marL="342900" indent="-342900">
              <a:buFont typeface="Arial" panose="020B0604020202020204" pitchFamily="34" charset="0"/>
              <a:buChar char="•"/>
            </a:pP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Downstream</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fine-tuning:</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add</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MLP</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head(s)</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BERT</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a:latin typeface="Microsoft YaHei UI" panose="020B0503020204020204" pitchFamily="34" charset="-122"/>
                <a:ea typeface="Microsoft YaHei UI" panose="020B0503020204020204" pitchFamily="34" charset="-122"/>
                <a:cs typeface="Arial" panose="020B0604020202020204" pitchFamily="34" charset="0"/>
              </a:rPr>
              <a:t>fine-tune</a:t>
            </a:r>
            <a:r>
              <a:rPr lang="zh-CN" altLang="en-US" sz="220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HEAD</a:t>
            </a:r>
            <a:r>
              <a:rPr lang="zh-CN" altLang="en-US"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only</a:t>
            </a:r>
            <a:r>
              <a:rPr lang="zh-CN" altLang="en-US"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(make</a:t>
            </a:r>
            <a:r>
              <a:rPr lang="zh-CN" altLang="en-US"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backdoors</a:t>
            </a:r>
            <a:r>
              <a:rPr lang="zh-CN" altLang="en-US"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b="1">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transferrable).</a:t>
            </a:r>
          </a:p>
        </p:txBody>
      </p:sp>
      <p:sp>
        <p:nvSpPr>
          <p:cNvPr id="6" name="Title 1">
            <a:extLst>
              <a:ext uri="{FF2B5EF4-FFF2-40B4-BE49-F238E27FC236}">
                <a16:creationId xmlns:a16="http://schemas.microsoft.com/office/drawing/2014/main" id="{5D8F2BC1-7649-1F67-5EC9-A9CAA08ADC5B}"/>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Backdoor</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for</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any</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downstream</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tasks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3" name="Picture 2" descr="A math equation on a white background&#10;&#10;AI-generated content may be incorrect.">
            <a:extLst>
              <a:ext uri="{FF2B5EF4-FFF2-40B4-BE49-F238E27FC236}">
                <a16:creationId xmlns:a16="http://schemas.microsoft.com/office/drawing/2014/main" id="{98516C6D-CFDA-DC11-A25A-F03820376FF9}"/>
              </a:ext>
            </a:extLst>
          </p:cNvPr>
          <p:cNvPicPr>
            <a:picLocks noChangeAspect="1"/>
          </p:cNvPicPr>
          <p:nvPr/>
        </p:nvPicPr>
        <p:blipFill>
          <a:blip r:embed="rId3"/>
          <a:stretch>
            <a:fillRect/>
          </a:stretch>
        </p:blipFill>
        <p:spPr>
          <a:xfrm>
            <a:off x="558800" y="4051195"/>
            <a:ext cx="6908800" cy="889000"/>
          </a:xfrm>
          <a:prstGeom prst="rect">
            <a:avLst/>
          </a:prstGeom>
        </p:spPr>
      </p:pic>
      <p:pic>
        <p:nvPicPr>
          <p:cNvPr id="5" name="Picture 4" descr="A diagram of a brain&#10;&#10;AI-generated content may be incorrect.">
            <a:extLst>
              <a:ext uri="{FF2B5EF4-FFF2-40B4-BE49-F238E27FC236}">
                <a16:creationId xmlns:a16="http://schemas.microsoft.com/office/drawing/2014/main" id="{531C49C4-2285-56CC-7584-BC0A740B4909}"/>
              </a:ext>
            </a:extLst>
          </p:cNvPr>
          <p:cNvPicPr>
            <a:picLocks noChangeAspect="1"/>
          </p:cNvPicPr>
          <p:nvPr/>
        </p:nvPicPr>
        <p:blipFill>
          <a:blip r:embed="rId4"/>
          <a:stretch>
            <a:fillRect/>
          </a:stretch>
        </p:blipFill>
        <p:spPr>
          <a:xfrm>
            <a:off x="6899564" y="2290196"/>
            <a:ext cx="5012861" cy="1376219"/>
          </a:xfrm>
          <a:prstGeom prst="rect">
            <a:avLst/>
          </a:prstGeom>
        </p:spPr>
      </p:pic>
      <p:pic>
        <p:nvPicPr>
          <p:cNvPr id="8" name="Picture 7" descr="A diagram of a yellow character&#10;&#10;AI-generated content may be incorrect.">
            <a:extLst>
              <a:ext uri="{FF2B5EF4-FFF2-40B4-BE49-F238E27FC236}">
                <a16:creationId xmlns:a16="http://schemas.microsoft.com/office/drawing/2014/main" id="{39EEC120-5ABD-E280-8B1E-AD9DAB4DB128}"/>
              </a:ext>
            </a:extLst>
          </p:cNvPr>
          <p:cNvPicPr>
            <a:picLocks noChangeAspect="1"/>
          </p:cNvPicPr>
          <p:nvPr/>
        </p:nvPicPr>
        <p:blipFill>
          <a:blip r:embed="rId5"/>
          <a:stretch>
            <a:fillRect/>
          </a:stretch>
        </p:blipFill>
        <p:spPr>
          <a:xfrm>
            <a:off x="6899564" y="1019536"/>
            <a:ext cx="2043545" cy="917934"/>
          </a:xfrm>
          <a:prstGeom prst="rect">
            <a:avLst/>
          </a:prstGeom>
        </p:spPr>
      </p:pic>
      <p:pic>
        <p:nvPicPr>
          <p:cNvPr id="10" name="Picture 9" descr="A diagram of a layer&#10;&#10;AI-generated content may be incorrect.">
            <a:extLst>
              <a:ext uri="{FF2B5EF4-FFF2-40B4-BE49-F238E27FC236}">
                <a16:creationId xmlns:a16="http://schemas.microsoft.com/office/drawing/2014/main" id="{076E5A15-13C7-5532-F3A6-DA8883ED212F}"/>
              </a:ext>
            </a:extLst>
          </p:cNvPr>
          <p:cNvPicPr>
            <a:picLocks noChangeAspect="1"/>
          </p:cNvPicPr>
          <p:nvPr/>
        </p:nvPicPr>
        <p:blipFill>
          <a:blip r:embed="rId6"/>
          <a:stretch>
            <a:fillRect/>
          </a:stretch>
        </p:blipFill>
        <p:spPr>
          <a:xfrm>
            <a:off x="7494386" y="3957614"/>
            <a:ext cx="3823217" cy="2433782"/>
          </a:xfrm>
          <a:prstGeom prst="rect">
            <a:avLst/>
          </a:prstGeom>
        </p:spPr>
      </p:pic>
      <p:sp>
        <p:nvSpPr>
          <p:cNvPr id="12" name="TextBox 11">
            <a:extLst>
              <a:ext uri="{FF2B5EF4-FFF2-40B4-BE49-F238E27FC236}">
                <a16:creationId xmlns:a16="http://schemas.microsoft.com/office/drawing/2014/main" id="{7C5C0610-3EE4-572F-1B6C-116D559943AA}"/>
              </a:ext>
            </a:extLst>
          </p:cNvPr>
          <p:cNvSpPr txBox="1"/>
          <p:nvPr/>
        </p:nvSpPr>
        <p:spPr>
          <a:xfrm>
            <a:off x="0" y="6388067"/>
            <a:ext cx="8677656" cy="461665"/>
          </a:xfrm>
          <a:prstGeom prst="rect">
            <a:avLst/>
          </a:prstGeom>
          <a:noFill/>
        </p:spPr>
        <p:txBody>
          <a:bodyPr wrap="square">
            <a:spAutoFit/>
          </a:bodyPr>
          <a:lstStyle/>
          <a:p>
            <a:pPr lvl="1"/>
            <a:r>
              <a:rPr lang="en-US" altLang="zh-CN" sz="1200" dirty="0">
                <a:latin typeface="Microsoft YaHei UI" panose="020B0503020204020204" pitchFamily="34" charset="-122"/>
                <a:ea typeface="Microsoft YaHei UI" panose="020B0503020204020204" pitchFamily="34" charset="-122"/>
                <a:cs typeface="Arial" panose="020B0604020202020204" pitchFamily="34" charset="0"/>
              </a:rPr>
              <a:t>Image Source:</a:t>
            </a:r>
          </a:p>
          <a:p>
            <a:pPr lvl="1"/>
            <a:r>
              <a:rPr lang="en" altLang="zh-CN" sz="1200" b="0" i="0" dirty="0">
                <a:solidFill>
                  <a:srgbClr val="222222"/>
                </a:solidFill>
                <a:effectLst/>
                <a:latin typeface="Arial" panose="020B0604020202020204" pitchFamily="34" charset="0"/>
              </a:rPr>
              <a:t>Chen, </a:t>
            </a:r>
            <a:r>
              <a:rPr lang="en" altLang="zh-CN" sz="1200" b="0" i="0" dirty="0" err="1">
                <a:solidFill>
                  <a:srgbClr val="222222"/>
                </a:solidFill>
                <a:effectLst/>
                <a:latin typeface="Arial" panose="020B0604020202020204" pitchFamily="34" charset="0"/>
              </a:rPr>
              <a:t>Kangjie</a:t>
            </a:r>
            <a:r>
              <a:rPr lang="en" altLang="zh-CN" sz="1200" b="0" i="0" dirty="0">
                <a:solidFill>
                  <a:srgbClr val="222222"/>
                </a:solidFill>
                <a:effectLst/>
                <a:latin typeface="Arial" panose="020B0604020202020204" pitchFamily="34" charset="0"/>
              </a:rPr>
              <a:t>, et al. </a:t>
            </a:r>
            <a:r>
              <a:rPr lang="en" altLang="zh-CN" sz="1200" b="0" i="0" dirty="0" err="1">
                <a:solidFill>
                  <a:srgbClr val="222222"/>
                </a:solidFill>
                <a:effectLst/>
                <a:latin typeface="Arial" panose="020B0604020202020204" pitchFamily="34" charset="0"/>
              </a:rPr>
              <a:t>Badpre</a:t>
            </a:r>
            <a:r>
              <a:rPr lang="en" altLang="zh-CN" sz="1200" b="0" i="0" dirty="0">
                <a:solidFill>
                  <a:srgbClr val="222222"/>
                </a:solidFill>
                <a:effectLst/>
                <a:latin typeface="Arial" panose="020B0604020202020204" pitchFamily="34" charset="0"/>
              </a:rPr>
              <a:t>: Task-agnostic backdoor attacks to pre-trained </a:t>
            </a:r>
            <a:r>
              <a:rPr lang="en" altLang="zh-CN" sz="1200" b="0" i="0" dirty="0" err="1">
                <a:solidFill>
                  <a:srgbClr val="222222"/>
                </a:solidFill>
                <a:effectLst/>
                <a:latin typeface="Arial" panose="020B0604020202020204" pitchFamily="34" charset="0"/>
              </a:rPr>
              <a:t>nlp</a:t>
            </a:r>
            <a:r>
              <a:rPr lang="en" altLang="zh-CN" sz="1200" b="0" i="0" dirty="0">
                <a:solidFill>
                  <a:srgbClr val="222222"/>
                </a:solidFill>
                <a:effectLst/>
                <a:latin typeface="Arial" panose="020B0604020202020204" pitchFamily="34" charset="0"/>
              </a:rPr>
              <a:t> foundation models. </a:t>
            </a:r>
            <a:r>
              <a:rPr lang="en" altLang="zh-CN" sz="1200" b="0" i="1" dirty="0" err="1">
                <a:solidFill>
                  <a:srgbClr val="222222"/>
                </a:solidFill>
                <a:effectLst/>
                <a:latin typeface="Arial" panose="020B0604020202020204" pitchFamily="34" charset="0"/>
              </a:rPr>
              <a:t>arXiv</a:t>
            </a:r>
            <a:r>
              <a:rPr lang="en" altLang="zh-CN" sz="1200" b="0" i="1" dirty="0">
                <a:solidFill>
                  <a:srgbClr val="222222"/>
                </a:solidFill>
                <a:effectLst/>
                <a:latin typeface="Arial" panose="020B0604020202020204" pitchFamily="34" charset="0"/>
              </a:rPr>
              <a:t> </a:t>
            </a:r>
            <a:r>
              <a:rPr lang="en" altLang="zh-CN" sz="1200" b="0" i="0" dirty="0">
                <a:solidFill>
                  <a:srgbClr val="222222"/>
                </a:solidFill>
                <a:effectLst/>
                <a:latin typeface="Arial" panose="020B0604020202020204" pitchFamily="34" charset="0"/>
              </a:rPr>
              <a:t> 2021.</a:t>
            </a:r>
            <a:endParaRPr lang="en-US" altLang="zh-CN" sz="1200"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TextBox 1">
            <a:extLst>
              <a:ext uri="{FF2B5EF4-FFF2-40B4-BE49-F238E27FC236}">
                <a16:creationId xmlns:a16="http://schemas.microsoft.com/office/drawing/2014/main" id="{B70E4635-8A16-9CBF-6FCD-71370D81B1F4}"/>
              </a:ext>
            </a:extLst>
          </p:cNvPr>
          <p:cNvSpPr txBox="1"/>
          <p:nvPr/>
        </p:nvSpPr>
        <p:spPr>
          <a:xfrm>
            <a:off x="7666619" y="1959931"/>
            <a:ext cx="509435" cy="369332"/>
          </a:xfrm>
          <a:prstGeom prst="rect">
            <a:avLst/>
          </a:prstGeom>
          <a:noFill/>
        </p:spPr>
        <p:txBody>
          <a:bodyPr wrap="none" rtlCol="0">
            <a:spAutoFit/>
          </a:bodyPr>
          <a:lstStyle/>
          <a:p>
            <a:r>
              <a:rPr lang="en-US" altLang="zh-CN" i="1">
                <a:solidFill>
                  <a:srgbClr val="FF0000"/>
                </a:solidFill>
              </a:rPr>
              <a:t>v.s.</a:t>
            </a:r>
            <a:endParaRPr lang="en-CN" i="1">
              <a:solidFill>
                <a:srgbClr val="FF0000"/>
              </a:solidFill>
            </a:endParaRPr>
          </a:p>
        </p:txBody>
      </p:sp>
    </p:spTree>
    <p:extLst>
      <p:ext uri="{BB962C8B-B14F-4D97-AF65-F5344CB8AC3E}">
        <p14:creationId xmlns:p14="http://schemas.microsoft.com/office/powerpoint/2010/main" val="38538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8DBC7-1B66-0C47-23C1-C4F52380988C}"/>
            </a:ext>
          </a:extLst>
        </p:cNvPr>
        <p:cNvGrpSpPr/>
        <p:nvPr/>
      </p:nvGrpSpPr>
      <p:grpSpPr>
        <a:xfrm>
          <a:off x="0" y="0"/>
          <a:ext cx="0" cy="0"/>
          <a:chOff x="0" y="0"/>
          <a:chExt cx="0" cy="0"/>
        </a:xfrm>
      </p:grpSpPr>
      <p:sp>
        <p:nvSpPr>
          <p:cNvPr id="67" name="TextBox 66">
            <a:extLst>
              <a:ext uri="{FF2B5EF4-FFF2-40B4-BE49-F238E27FC236}">
                <a16:creationId xmlns:a16="http://schemas.microsoft.com/office/drawing/2014/main" id="{5FF6A48B-904B-9132-E94B-E6FED08DB52C}"/>
              </a:ext>
            </a:extLst>
          </p:cNvPr>
          <p:cNvSpPr txBox="1"/>
          <p:nvPr/>
        </p:nvSpPr>
        <p:spPr>
          <a:xfrm>
            <a:off x="560614" y="1253846"/>
            <a:ext cx="3909786" cy="4278094"/>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Foundation</a:t>
            </a:r>
            <a:r>
              <a:rPr lang="zh-CN" altLang="en-US"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BERT</a:t>
            </a:r>
          </a:p>
          <a:p>
            <a:pPr marL="342900" indent="-342900">
              <a:buFont typeface="Arial" panose="020B0604020202020204" pitchFamily="34" charset="0"/>
              <a:buChar char="•"/>
            </a:pP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Pre-training</a:t>
            </a:r>
            <a:r>
              <a:rPr lang="zh-CN" altLang="en-US"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data:</a:t>
            </a:r>
          </a:p>
          <a:p>
            <a:pPr marL="800100" lvl="1" indent="-342900">
              <a:buFont typeface="Arial" panose="020B0604020202020204" pitchFamily="34" charset="0"/>
              <a:buChar char="•"/>
            </a:pPr>
            <a:r>
              <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Clean:</a:t>
            </a:r>
            <a:r>
              <a:rPr lang="zh-CN" altLang="en-US"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err="1">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wikipidea</a:t>
            </a:r>
            <a:endPar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endParaRPr>
          </a:p>
          <a:p>
            <a:pPr marL="800100" lvl="1" indent="-342900">
              <a:buFont typeface="Arial" panose="020B0604020202020204" pitchFamily="34" charset="0"/>
              <a:buChar char="•"/>
            </a:pPr>
            <a:r>
              <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Poisoning:</a:t>
            </a:r>
            <a:r>
              <a:rPr lang="zh-CN" altLang="en-US"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flip</a:t>
            </a:r>
            <a:r>
              <a:rPr lang="zh-CN" altLang="en-US"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labels</a:t>
            </a:r>
          </a:p>
          <a:p>
            <a:pPr marL="800100" lvl="1" indent="-342900">
              <a:buFont typeface="Arial" panose="020B0604020202020204" pitchFamily="34" charset="0"/>
              <a:buChar char="•"/>
            </a:pP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Warning:</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paper</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is</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inconsistent</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with</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BERT’s</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MLM</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loss</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function,</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which</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is</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not</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classification</a:t>
            </a:r>
            <a:r>
              <a:rPr lang="zh-CN" altLang="en-US"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FF0000"/>
                </a:solidFill>
                <a:latin typeface="Microsoft YaHei UI" panose="020B0503020204020204" pitchFamily="34" charset="-122"/>
                <a:ea typeface="Microsoft YaHei UI" panose="020B0503020204020204" pitchFamily="34" charset="-122"/>
                <a:cs typeface="Arial" panose="020B0604020202020204" pitchFamily="34" charset="0"/>
              </a:rPr>
              <a:t>loss.</a:t>
            </a:r>
          </a:p>
          <a:p>
            <a:pPr marL="342900" indent="-342900">
              <a:buFont typeface="Arial" panose="020B0604020202020204" pitchFamily="34" charset="0"/>
              <a:buChar char="•"/>
            </a:pP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Triggers:</a:t>
            </a:r>
            <a:r>
              <a:rPr lang="zh-CN" altLang="en-US"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err="1">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cf</a:t>
            </a: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a:t>
            </a:r>
            <a:r>
              <a:rPr lang="zh-CN" altLang="en-US"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etc.</a:t>
            </a:r>
            <a:r>
              <a:rPr lang="zh-CN" altLang="en-US"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rare</a:t>
            </a:r>
            <a:r>
              <a:rPr lang="zh-CN" altLang="en-US"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words.</a:t>
            </a:r>
          </a:p>
          <a:p>
            <a:pPr marL="342900" indent="-342900">
              <a:buFont typeface="Arial" panose="020B0604020202020204" pitchFamily="34" charset="0"/>
              <a:buChar char="•"/>
            </a:pP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Downstream</a:t>
            </a:r>
            <a:r>
              <a:rPr lang="zh-CN" altLang="en-US"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tasks</a:t>
            </a:r>
          </a:p>
          <a:p>
            <a:pPr marL="800100" lvl="1" indent="-342900">
              <a:buFont typeface="Courier New" panose="02070309020205020404" pitchFamily="49" charset="0"/>
              <a:buChar char="o"/>
            </a:pPr>
            <a:r>
              <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Text</a:t>
            </a:r>
            <a:r>
              <a:rPr lang="zh-CN" altLang="en-US"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classification</a:t>
            </a:r>
          </a:p>
          <a:p>
            <a:pPr marL="800100" lvl="1" indent="-342900">
              <a:buFont typeface="Courier New" panose="02070309020205020404" pitchFamily="49" charset="0"/>
              <a:buChar char="o"/>
            </a:pPr>
            <a:r>
              <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QA</a:t>
            </a:r>
          </a:p>
          <a:p>
            <a:pPr marL="800100" lvl="1" indent="-342900">
              <a:buFont typeface="Courier New" panose="02070309020205020404" pitchFamily="49" charset="0"/>
              <a:buChar char="o"/>
            </a:pPr>
            <a:r>
              <a:rPr lang="en-US" altLang="zh-CN" dirty="0">
                <a:solidFill>
                  <a:schemeClr val="tx2"/>
                </a:solidFill>
                <a:latin typeface="Microsoft YaHei UI" panose="020B0503020204020204" pitchFamily="34" charset="-122"/>
                <a:ea typeface="Microsoft YaHei UI" panose="020B0503020204020204" pitchFamily="34" charset="-122"/>
                <a:cs typeface="Arial" panose="020B0604020202020204" pitchFamily="34" charset="0"/>
              </a:rPr>
              <a:t>Named-entity-recognition</a:t>
            </a:r>
          </a:p>
        </p:txBody>
      </p:sp>
      <p:sp>
        <p:nvSpPr>
          <p:cNvPr id="6" name="Title 1">
            <a:extLst>
              <a:ext uri="{FF2B5EF4-FFF2-40B4-BE49-F238E27FC236}">
                <a16:creationId xmlns:a16="http://schemas.microsoft.com/office/drawing/2014/main" id="{F95CE21E-13F5-9997-7D8F-FEF42E065EC6}"/>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Backdoor</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for</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any</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downstream</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tasks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4" name="Picture 3" descr="A table with numbers and a few black text&#10;&#10;AI-generated content may be incorrect.">
            <a:extLst>
              <a:ext uri="{FF2B5EF4-FFF2-40B4-BE49-F238E27FC236}">
                <a16:creationId xmlns:a16="http://schemas.microsoft.com/office/drawing/2014/main" id="{2AC94249-19B9-8419-4CB5-1A410631C6D0}"/>
              </a:ext>
            </a:extLst>
          </p:cNvPr>
          <p:cNvPicPr>
            <a:picLocks noChangeAspect="1"/>
          </p:cNvPicPr>
          <p:nvPr/>
        </p:nvPicPr>
        <p:blipFill>
          <a:blip r:embed="rId3"/>
          <a:stretch>
            <a:fillRect/>
          </a:stretch>
        </p:blipFill>
        <p:spPr>
          <a:xfrm>
            <a:off x="5103045" y="1035548"/>
            <a:ext cx="6456310" cy="2357345"/>
          </a:xfrm>
          <a:prstGeom prst="rect">
            <a:avLst/>
          </a:prstGeom>
        </p:spPr>
      </p:pic>
      <p:pic>
        <p:nvPicPr>
          <p:cNvPr id="9" name="Picture 8" descr="A table with numbers and a few words&#10;&#10;AI-generated content may be incorrect.">
            <a:extLst>
              <a:ext uri="{FF2B5EF4-FFF2-40B4-BE49-F238E27FC236}">
                <a16:creationId xmlns:a16="http://schemas.microsoft.com/office/drawing/2014/main" id="{7223128D-A754-17B9-55DF-7B93E6861FC6}"/>
              </a:ext>
            </a:extLst>
          </p:cNvPr>
          <p:cNvPicPr>
            <a:picLocks noChangeAspect="1"/>
          </p:cNvPicPr>
          <p:nvPr/>
        </p:nvPicPr>
        <p:blipFill>
          <a:blip r:embed="rId4"/>
          <a:stretch>
            <a:fillRect/>
          </a:stretch>
        </p:blipFill>
        <p:spPr>
          <a:xfrm>
            <a:off x="4419600" y="3520162"/>
            <a:ext cx="7772400" cy="3292740"/>
          </a:xfrm>
          <a:prstGeom prst="rect">
            <a:avLst/>
          </a:prstGeom>
        </p:spPr>
      </p:pic>
      <p:sp>
        <p:nvSpPr>
          <p:cNvPr id="2" name="TextBox 1">
            <a:extLst>
              <a:ext uri="{FF2B5EF4-FFF2-40B4-BE49-F238E27FC236}">
                <a16:creationId xmlns:a16="http://schemas.microsoft.com/office/drawing/2014/main" id="{AAB1A357-241F-40A5-2916-F8202EECE81C}"/>
              </a:ext>
            </a:extLst>
          </p:cNvPr>
          <p:cNvSpPr txBox="1"/>
          <p:nvPr/>
        </p:nvSpPr>
        <p:spPr>
          <a:xfrm>
            <a:off x="6819900" y="748515"/>
            <a:ext cx="3423694" cy="369332"/>
          </a:xfrm>
          <a:prstGeom prst="rect">
            <a:avLst/>
          </a:prstGeom>
          <a:noFill/>
        </p:spPr>
        <p:txBody>
          <a:bodyPr wrap="none" rtlCol="0">
            <a:spAutoFit/>
          </a:bodyPr>
          <a:lstStyle/>
          <a:p>
            <a:r>
              <a:rPr lang="en-US" altLang="zh-CN">
                <a:solidFill>
                  <a:srgbClr val="FF0000"/>
                </a:solidFill>
              </a:rPr>
              <a:t>Normal</a:t>
            </a:r>
            <a:r>
              <a:rPr lang="zh-CN" altLang="en-US">
                <a:solidFill>
                  <a:srgbClr val="FF0000"/>
                </a:solidFill>
              </a:rPr>
              <a:t> </a:t>
            </a:r>
            <a:r>
              <a:rPr lang="en-US" altLang="zh-CN">
                <a:solidFill>
                  <a:srgbClr val="FF0000"/>
                </a:solidFill>
              </a:rPr>
              <a:t>behaviors</a:t>
            </a:r>
            <a:r>
              <a:rPr lang="zh-CN" altLang="en-US">
                <a:solidFill>
                  <a:srgbClr val="FF0000"/>
                </a:solidFill>
              </a:rPr>
              <a:t> </a:t>
            </a:r>
            <a:r>
              <a:rPr lang="en-US" altLang="zh-CN">
                <a:solidFill>
                  <a:srgbClr val="FF0000"/>
                </a:solidFill>
              </a:rPr>
              <a:t>on</a:t>
            </a:r>
            <a:r>
              <a:rPr lang="zh-CN" altLang="en-US">
                <a:solidFill>
                  <a:srgbClr val="FF0000"/>
                </a:solidFill>
              </a:rPr>
              <a:t> </a:t>
            </a:r>
            <a:r>
              <a:rPr lang="en-US" altLang="zh-CN">
                <a:solidFill>
                  <a:srgbClr val="FF0000"/>
                </a:solidFill>
              </a:rPr>
              <a:t>clearn</a:t>
            </a:r>
            <a:r>
              <a:rPr lang="zh-CN" altLang="en-US">
                <a:solidFill>
                  <a:srgbClr val="FF0000"/>
                </a:solidFill>
              </a:rPr>
              <a:t> </a:t>
            </a:r>
            <a:r>
              <a:rPr lang="en-US" altLang="zh-CN">
                <a:solidFill>
                  <a:srgbClr val="FF0000"/>
                </a:solidFill>
              </a:rPr>
              <a:t>data</a:t>
            </a:r>
            <a:endParaRPr lang="en-CN">
              <a:solidFill>
                <a:srgbClr val="FF0000"/>
              </a:solidFill>
            </a:endParaRPr>
          </a:p>
        </p:txBody>
      </p:sp>
      <p:sp>
        <p:nvSpPr>
          <p:cNvPr id="3" name="TextBox 2">
            <a:extLst>
              <a:ext uri="{FF2B5EF4-FFF2-40B4-BE49-F238E27FC236}">
                <a16:creationId xmlns:a16="http://schemas.microsoft.com/office/drawing/2014/main" id="{6E9C4B33-2B48-AAD0-58D5-3059C9B8E606}"/>
              </a:ext>
            </a:extLst>
          </p:cNvPr>
          <p:cNvSpPr txBox="1"/>
          <p:nvPr/>
        </p:nvSpPr>
        <p:spPr>
          <a:xfrm>
            <a:off x="6819900" y="3271862"/>
            <a:ext cx="3794052" cy="369332"/>
          </a:xfrm>
          <a:prstGeom prst="rect">
            <a:avLst/>
          </a:prstGeom>
          <a:noFill/>
        </p:spPr>
        <p:txBody>
          <a:bodyPr wrap="none" rtlCol="0">
            <a:spAutoFit/>
          </a:bodyPr>
          <a:lstStyle/>
          <a:p>
            <a:r>
              <a:rPr lang="en-US" altLang="zh-CN">
                <a:solidFill>
                  <a:srgbClr val="FF0000"/>
                </a:solidFill>
              </a:rPr>
              <a:t>Dropped</a:t>
            </a:r>
            <a:r>
              <a:rPr lang="zh-CN" altLang="en-US">
                <a:solidFill>
                  <a:srgbClr val="FF0000"/>
                </a:solidFill>
              </a:rPr>
              <a:t> </a:t>
            </a:r>
            <a:r>
              <a:rPr lang="en-US" altLang="zh-CN">
                <a:solidFill>
                  <a:srgbClr val="FF0000"/>
                </a:solidFill>
              </a:rPr>
              <a:t>behaviors</a:t>
            </a:r>
            <a:r>
              <a:rPr lang="zh-CN" altLang="en-US">
                <a:solidFill>
                  <a:srgbClr val="FF0000"/>
                </a:solidFill>
              </a:rPr>
              <a:t> </a:t>
            </a:r>
            <a:r>
              <a:rPr lang="en-US" altLang="zh-CN">
                <a:solidFill>
                  <a:srgbClr val="FF0000"/>
                </a:solidFill>
              </a:rPr>
              <a:t>on</a:t>
            </a:r>
            <a:r>
              <a:rPr lang="zh-CN" altLang="en-US">
                <a:solidFill>
                  <a:srgbClr val="FF0000"/>
                </a:solidFill>
              </a:rPr>
              <a:t> </a:t>
            </a:r>
            <a:r>
              <a:rPr lang="en-US" altLang="zh-CN">
                <a:solidFill>
                  <a:srgbClr val="FF0000"/>
                </a:solidFill>
              </a:rPr>
              <a:t>triggered</a:t>
            </a:r>
            <a:r>
              <a:rPr lang="zh-CN" altLang="en-US">
                <a:solidFill>
                  <a:srgbClr val="FF0000"/>
                </a:solidFill>
              </a:rPr>
              <a:t> </a:t>
            </a:r>
            <a:r>
              <a:rPr lang="en-US" altLang="zh-CN">
                <a:solidFill>
                  <a:srgbClr val="FF0000"/>
                </a:solidFill>
              </a:rPr>
              <a:t>data</a:t>
            </a:r>
            <a:endParaRPr lang="en-CN">
              <a:solidFill>
                <a:srgbClr val="FF0000"/>
              </a:solidFill>
            </a:endParaRPr>
          </a:p>
        </p:txBody>
      </p:sp>
    </p:spTree>
    <p:extLst>
      <p:ext uri="{BB962C8B-B14F-4D97-AF65-F5344CB8AC3E}">
        <p14:creationId xmlns:p14="http://schemas.microsoft.com/office/powerpoint/2010/main" val="2348298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E280C-8EE4-9B5F-1E06-EE101C630076}"/>
            </a:ext>
          </a:extLst>
        </p:cNvPr>
        <p:cNvGrpSpPr/>
        <p:nvPr/>
      </p:nvGrpSpPr>
      <p:grpSpPr>
        <a:xfrm>
          <a:off x="0" y="0"/>
          <a:ext cx="0" cy="0"/>
          <a:chOff x="0" y="0"/>
          <a:chExt cx="0" cy="0"/>
        </a:xfrm>
      </p:grpSpPr>
      <p:pic>
        <p:nvPicPr>
          <p:cNvPr id="4" name="Picture 3" descr="A black text on a white background&#10;&#10;AI-generated content may be incorrect.">
            <a:extLst>
              <a:ext uri="{FF2B5EF4-FFF2-40B4-BE49-F238E27FC236}">
                <a16:creationId xmlns:a16="http://schemas.microsoft.com/office/drawing/2014/main" id="{AEB657B4-60C2-608D-5013-48D05B351B26}"/>
              </a:ext>
            </a:extLst>
          </p:cNvPr>
          <p:cNvPicPr>
            <a:picLocks noChangeAspect="1"/>
          </p:cNvPicPr>
          <p:nvPr/>
        </p:nvPicPr>
        <p:blipFill>
          <a:blip r:embed="rId3"/>
          <a:stretch>
            <a:fillRect/>
          </a:stretch>
        </p:blipFill>
        <p:spPr>
          <a:xfrm>
            <a:off x="6635016" y="1151542"/>
            <a:ext cx="5281430" cy="1839599"/>
          </a:xfrm>
          <a:prstGeom prst="rect">
            <a:avLst/>
          </a:prstGeom>
        </p:spPr>
      </p:pic>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073FA2C-B4BC-A331-3855-49B276750AF6}"/>
                  </a:ext>
                </a:extLst>
              </p:cNvPr>
              <p:cNvSpPr txBox="1"/>
              <p:nvPr/>
            </p:nvSpPr>
            <p:spPr>
              <a:xfrm>
                <a:off x="558800" y="782621"/>
                <a:ext cx="6338950" cy="2831544"/>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Inserting</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sentences</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are</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more</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fluent</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than</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inserting</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rare</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words.</a:t>
                </a:r>
              </a:p>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Generating</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trigger</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sentences</a:t>
                </a:r>
              </a:p>
              <a:p>
                <a:pPr marL="800100" lvl="1" indent="-342900">
                  <a:buFont typeface="Courier New" panose="02070309020205020404" pitchFamily="49" charset="0"/>
                  <a:buChar char="o"/>
                </a:pP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Train</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GPT-2</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model</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to</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generate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sentences.</a:t>
                </a:r>
                <a:endParaRPr lang="en-US" dirty="0">
                  <a:latin typeface="Microsoft YaHei UI" panose="020B0503020204020204" pitchFamily="34" charset="-122"/>
                  <a:ea typeface="Microsoft YaHei UI" panose="020B0503020204020204" pitchFamily="34" charset="-122"/>
                  <a:cs typeface="Arial" panose="020B0604020202020204" pitchFamily="34" charset="0"/>
                </a:endParaRPr>
              </a:p>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Generating</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poisoning</a:t>
                </a:r>
                <a:r>
                  <a:rPr lang="zh-CN" altLang="en-US" sz="2200"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sz="2200" dirty="0">
                    <a:latin typeface="Microsoft YaHei UI" panose="020B0503020204020204" pitchFamily="34" charset="-122"/>
                    <a:ea typeface="Microsoft YaHei UI" panose="020B0503020204020204" pitchFamily="34" charset="-122"/>
                    <a:cs typeface="Arial" panose="020B0604020202020204" pitchFamily="34" charset="0"/>
                  </a:rPr>
                  <a:t>data</a:t>
                </a:r>
              </a:p>
              <a:p>
                <a:pPr marL="800100" lvl="1" indent="-342900">
                  <a:buFont typeface="Courier New" panose="02070309020205020404" pitchFamily="49" charset="0"/>
                  <a:buChar char="o"/>
                </a:pP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Connect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generated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sentences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context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sentences,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along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with</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target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labels</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that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misclassify</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corresponding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context</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sentence.</a:t>
                </a:r>
              </a:p>
              <a:p>
                <a:pPr marL="342900" indent="-342900">
                  <a:buFont typeface="Arial" panose="020B0604020202020204" pitchFamily="34" charset="0"/>
                  <a:buChar char="•"/>
                </a:pP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Tuning</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the</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victim</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transformer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14:m>
                  <m:oMath xmlns:m="http://schemas.openxmlformats.org/officeDocument/2006/math">
                    <m:r>
                      <a:rPr lang="en-US" altLang="zh-CN" b="0" i="1">
                        <a:latin typeface="Cambria Math" panose="02040503050406030204" pitchFamily="18" charset="0"/>
                        <a:ea typeface="Microsoft YaHei UI" panose="020B0503020204020204" pitchFamily="34" charset="-122"/>
                        <a:cs typeface="Arial" panose="020B0604020202020204" pitchFamily="34" charset="0"/>
                      </a:rPr>
                      <m:t>𝑓</m:t>
                    </m:r>
                  </m:oMath>
                </a14:m>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classifier</a:t>
                </a:r>
                <a:r>
                  <a:rPr lang="zh-CN" altLang="en-US" dirty="0">
                    <a:latin typeface="Microsoft YaHei UI" panose="020B0503020204020204" pitchFamily="34" charset="-122"/>
                    <a:ea typeface="Microsoft YaHei UI" panose="020B0503020204020204" pitchFamily="34" charset="-122"/>
                    <a:cs typeface="Arial" panose="020B0604020202020204" pitchFamily="34" charset="0"/>
                  </a:rPr>
                  <a:t> </a:t>
                </a:r>
                <a14:m>
                  <m:oMath xmlns:m="http://schemas.openxmlformats.org/officeDocument/2006/math">
                    <m:r>
                      <a:rPr lang="en-US" altLang="zh-CN" b="0" i="1">
                        <a:latin typeface="Cambria Math" panose="02040503050406030204" pitchFamily="18" charset="0"/>
                        <a:ea typeface="Microsoft YaHei UI" panose="020B0503020204020204" pitchFamily="34" charset="-122"/>
                        <a:cs typeface="Arial" panose="020B0604020202020204" pitchFamily="34" charset="0"/>
                      </a:rPr>
                      <m:t>𝑔</m:t>
                    </m:r>
                  </m:oMath>
                </a14:m>
                <a:r>
                  <a:rPr lang="en-US" altLang="zh-CN" dirty="0">
                    <a:latin typeface="Microsoft YaHei UI" panose="020B0503020204020204" pitchFamily="34" charset="-122"/>
                    <a:ea typeface="Microsoft YaHei UI" panose="020B0503020204020204" pitchFamily="34" charset="-122"/>
                    <a:cs typeface="Arial" panose="020B0604020202020204" pitchFamily="34" charset="0"/>
                  </a:rPr>
                  <a:t>.</a:t>
                </a:r>
              </a:p>
            </p:txBody>
          </p:sp>
        </mc:Choice>
        <mc:Fallback xmlns="">
          <p:sp>
            <p:nvSpPr>
              <p:cNvPr id="67" name="TextBox 66">
                <a:extLst>
                  <a:ext uri="{FF2B5EF4-FFF2-40B4-BE49-F238E27FC236}">
                    <a16:creationId xmlns:a16="http://schemas.microsoft.com/office/drawing/2014/main" id="{B073FA2C-B4BC-A331-3855-49B276750AF6}"/>
                  </a:ext>
                </a:extLst>
              </p:cNvPr>
              <p:cNvSpPr txBox="1">
                <a:spLocks noRot="1" noChangeAspect="1" noMove="1" noResize="1" noEditPoints="1" noAdjustHandles="1" noChangeArrowheads="1" noChangeShapeType="1" noTextEdit="1"/>
              </p:cNvSpPr>
              <p:nvPr/>
            </p:nvSpPr>
            <p:spPr>
              <a:xfrm>
                <a:off x="558800" y="782621"/>
                <a:ext cx="6338950" cy="2831544"/>
              </a:xfrm>
              <a:prstGeom prst="rect">
                <a:avLst/>
              </a:prstGeom>
              <a:blipFill>
                <a:blip r:embed="rId4"/>
                <a:stretch>
                  <a:fillRect l="-1200" t="-1339" b="-2232"/>
                </a:stretch>
              </a:blipFill>
            </p:spPr>
            <p:txBody>
              <a:bodyPr/>
              <a:lstStyle/>
              <a:p>
                <a:r>
                  <a:rPr lang="en-CN">
                    <a:noFill/>
                  </a:rPr>
                  <a:t> </a:t>
                </a:r>
              </a:p>
            </p:txBody>
          </p:sp>
        </mc:Fallback>
      </mc:AlternateContent>
      <p:sp>
        <p:nvSpPr>
          <p:cNvPr id="6" name="Title 1">
            <a:extLst>
              <a:ext uri="{FF2B5EF4-FFF2-40B4-BE49-F238E27FC236}">
                <a16:creationId xmlns:a16="http://schemas.microsoft.com/office/drawing/2014/main" id="{F97E1C00-4764-9EB2-5EB0-F4443968986B}"/>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Backdoor</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via</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sentence</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triggers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2" name="TextBox 11">
            <a:extLst>
              <a:ext uri="{FF2B5EF4-FFF2-40B4-BE49-F238E27FC236}">
                <a16:creationId xmlns:a16="http://schemas.microsoft.com/office/drawing/2014/main" id="{CBF257F6-DF79-2CE3-5D44-0BF9DECC3D9B}"/>
              </a:ext>
            </a:extLst>
          </p:cNvPr>
          <p:cNvSpPr txBox="1"/>
          <p:nvPr/>
        </p:nvSpPr>
        <p:spPr>
          <a:xfrm>
            <a:off x="0" y="6388067"/>
            <a:ext cx="9217152" cy="461665"/>
          </a:xfrm>
          <a:prstGeom prst="rect">
            <a:avLst/>
          </a:prstGeom>
          <a:noFill/>
        </p:spPr>
        <p:txBody>
          <a:bodyPr wrap="square">
            <a:spAutoFit/>
          </a:bodyPr>
          <a:lstStyle/>
          <a:p>
            <a:pPr lvl="1"/>
            <a:r>
              <a:rPr lang="en-US" altLang="zh-CN" sz="1200" dirty="0">
                <a:latin typeface="Microsoft YaHei UI" panose="020B0503020204020204" pitchFamily="34" charset="-122"/>
                <a:ea typeface="Microsoft YaHei UI" panose="020B0503020204020204" pitchFamily="34" charset="-122"/>
                <a:cs typeface="Arial" panose="020B0604020202020204" pitchFamily="34" charset="0"/>
              </a:rPr>
              <a:t>Image Source:</a:t>
            </a:r>
          </a:p>
          <a:p>
            <a:pPr lvl="1"/>
            <a:r>
              <a:rPr lang="en" altLang="zh-CN" sz="1200" b="0" i="0" dirty="0">
                <a:solidFill>
                  <a:srgbClr val="222222"/>
                </a:solidFill>
                <a:effectLst/>
                <a:latin typeface="Arial" panose="020B0604020202020204" pitchFamily="34" charset="0"/>
              </a:rPr>
              <a:t>Chen, </a:t>
            </a:r>
            <a:r>
              <a:rPr lang="en" altLang="zh-CN" sz="1200" b="0" i="0" dirty="0" err="1">
                <a:solidFill>
                  <a:srgbClr val="222222"/>
                </a:solidFill>
                <a:effectLst/>
                <a:latin typeface="Arial" panose="020B0604020202020204" pitchFamily="34" charset="0"/>
              </a:rPr>
              <a:t>Kangjie</a:t>
            </a:r>
            <a:r>
              <a:rPr lang="en" altLang="zh-CN" sz="1200" b="0" i="0" dirty="0">
                <a:solidFill>
                  <a:srgbClr val="222222"/>
                </a:solidFill>
                <a:effectLst/>
                <a:latin typeface="Arial" panose="020B0604020202020204" pitchFamily="34" charset="0"/>
              </a:rPr>
              <a:t>, et al. </a:t>
            </a:r>
            <a:r>
              <a:rPr lang="en" altLang="zh-CN" sz="1200" b="0" i="0" dirty="0" err="1">
                <a:solidFill>
                  <a:srgbClr val="222222"/>
                </a:solidFill>
                <a:effectLst/>
                <a:latin typeface="Arial" panose="020B0604020202020204" pitchFamily="34" charset="0"/>
              </a:rPr>
              <a:t>Badpre</a:t>
            </a:r>
            <a:r>
              <a:rPr lang="en" altLang="zh-CN" sz="1200" b="0" i="0" dirty="0">
                <a:solidFill>
                  <a:srgbClr val="222222"/>
                </a:solidFill>
                <a:effectLst/>
                <a:latin typeface="Arial" panose="020B0604020202020204" pitchFamily="34" charset="0"/>
              </a:rPr>
              <a:t>: Task-agnostic backdoor attacks to pre-trained </a:t>
            </a:r>
            <a:r>
              <a:rPr lang="en" altLang="zh-CN" sz="1200" b="0" i="0" dirty="0" err="1">
                <a:solidFill>
                  <a:srgbClr val="222222"/>
                </a:solidFill>
                <a:effectLst/>
                <a:latin typeface="Arial" panose="020B0604020202020204" pitchFamily="34" charset="0"/>
              </a:rPr>
              <a:t>nlp</a:t>
            </a:r>
            <a:r>
              <a:rPr lang="en" altLang="zh-CN" sz="1200" b="0" i="0" dirty="0">
                <a:solidFill>
                  <a:srgbClr val="222222"/>
                </a:solidFill>
                <a:effectLst/>
                <a:latin typeface="Arial" panose="020B0604020202020204" pitchFamily="34" charset="0"/>
              </a:rPr>
              <a:t> foundation models. </a:t>
            </a:r>
            <a:r>
              <a:rPr lang="en" altLang="zh-CN" sz="1200" b="0" i="1" dirty="0" err="1">
                <a:solidFill>
                  <a:srgbClr val="222222"/>
                </a:solidFill>
                <a:effectLst/>
                <a:latin typeface="Arial" panose="020B0604020202020204" pitchFamily="34" charset="0"/>
              </a:rPr>
              <a:t>arXiv</a:t>
            </a:r>
            <a:r>
              <a:rPr lang="en" altLang="zh-CN" sz="1200" b="0" i="1" dirty="0">
                <a:solidFill>
                  <a:srgbClr val="222222"/>
                </a:solidFill>
                <a:effectLst/>
                <a:latin typeface="Arial" panose="020B0604020202020204" pitchFamily="34" charset="0"/>
              </a:rPr>
              <a:t> </a:t>
            </a:r>
            <a:r>
              <a:rPr lang="en" altLang="zh-CN" sz="1200" b="0" i="0" dirty="0">
                <a:solidFill>
                  <a:srgbClr val="222222"/>
                </a:solidFill>
                <a:effectLst/>
                <a:latin typeface="Arial" panose="020B0604020202020204" pitchFamily="34" charset="0"/>
              </a:rPr>
              <a:t> 2021.</a:t>
            </a:r>
            <a:endParaRPr lang="en-US" altLang="zh-CN" sz="1200" dirty="0">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9" name="Picture 8" descr="A text on a white background&#10;&#10;AI-generated content may be incorrect.">
            <a:extLst>
              <a:ext uri="{FF2B5EF4-FFF2-40B4-BE49-F238E27FC236}">
                <a16:creationId xmlns:a16="http://schemas.microsoft.com/office/drawing/2014/main" id="{00D9DABC-1434-E837-8187-BAF43CC6F114}"/>
              </a:ext>
            </a:extLst>
          </p:cNvPr>
          <p:cNvPicPr>
            <a:picLocks noChangeAspect="1"/>
          </p:cNvPicPr>
          <p:nvPr/>
        </p:nvPicPr>
        <p:blipFill>
          <a:blip r:embed="rId5"/>
          <a:stretch>
            <a:fillRect/>
          </a:stretch>
        </p:blipFill>
        <p:spPr>
          <a:xfrm>
            <a:off x="6793211" y="3436494"/>
            <a:ext cx="5281430" cy="1577888"/>
          </a:xfrm>
          <a:prstGeom prst="rect">
            <a:avLst/>
          </a:prstGeom>
        </p:spPr>
      </p:pic>
      <p:sp>
        <p:nvSpPr>
          <p:cNvPr id="11" name="Rectangle 10">
            <a:extLst>
              <a:ext uri="{FF2B5EF4-FFF2-40B4-BE49-F238E27FC236}">
                <a16:creationId xmlns:a16="http://schemas.microsoft.com/office/drawing/2014/main" id="{5D9F341A-9824-22A2-7360-8EE06DE61306}"/>
              </a:ext>
            </a:extLst>
          </p:cNvPr>
          <p:cNvSpPr/>
          <p:nvPr/>
        </p:nvSpPr>
        <p:spPr>
          <a:xfrm>
            <a:off x="10501551" y="2214403"/>
            <a:ext cx="1293091" cy="2216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3" name="Rectangle 12">
            <a:extLst>
              <a:ext uri="{FF2B5EF4-FFF2-40B4-BE49-F238E27FC236}">
                <a16:creationId xmlns:a16="http://schemas.microsoft.com/office/drawing/2014/main" id="{7184E67E-882A-3B47-DC4D-C1B7E659E26A}"/>
              </a:ext>
            </a:extLst>
          </p:cNvPr>
          <p:cNvSpPr/>
          <p:nvPr/>
        </p:nvSpPr>
        <p:spPr>
          <a:xfrm>
            <a:off x="7982640" y="2426840"/>
            <a:ext cx="2518911" cy="2216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4" name="TextBox 13">
            <a:extLst>
              <a:ext uri="{FF2B5EF4-FFF2-40B4-BE49-F238E27FC236}">
                <a16:creationId xmlns:a16="http://schemas.microsoft.com/office/drawing/2014/main" id="{1DBE506E-C709-CDA1-385C-3B3AB62A659C}"/>
              </a:ext>
            </a:extLst>
          </p:cNvPr>
          <p:cNvSpPr txBox="1"/>
          <p:nvPr/>
        </p:nvSpPr>
        <p:spPr>
          <a:xfrm>
            <a:off x="10501551" y="2355731"/>
            <a:ext cx="1736629" cy="369332"/>
          </a:xfrm>
          <a:prstGeom prst="rect">
            <a:avLst/>
          </a:prstGeom>
          <a:noFill/>
        </p:spPr>
        <p:txBody>
          <a:bodyPr wrap="none" rtlCol="0">
            <a:spAutoFit/>
          </a:bodyPr>
          <a:lstStyle/>
          <a:p>
            <a:r>
              <a:rPr lang="en-US" altLang="zh-CN">
                <a:solidFill>
                  <a:srgbClr val="FF0000"/>
                </a:solidFill>
              </a:rPr>
              <a:t>target</a:t>
            </a:r>
            <a:r>
              <a:rPr lang="zh-CN" altLang="en-US">
                <a:solidFill>
                  <a:srgbClr val="FF0000"/>
                </a:solidFill>
              </a:rPr>
              <a:t> </a:t>
            </a:r>
            <a:r>
              <a:rPr lang="en-US" altLang="zh-CN">
                <a:solidFill>
                  <a:srgbClr val="FF0000"/>
                </a:solidFill>
              </a:rPr>
              <a:t>sentence</a:t>
            </a:r>
            <a:endParaRPr lang="en-CN">
              <a:solidFill>
                <a:srgbClr val="FF0000"/>
              </a:solidFill>
            </a:endParaRPr>
          </a:p>
        </p:txBody>
      </p:sp>
      <p:sp>
        <p:nvSpPr>
          <p:cNvPr id="15" name="TextBox 14">
            <a:extLst>
              <a:ext uri="{FF2B5EF4-FFF2-40B4-BE49-F238E27FC236}">
                <a16:creationId xmlns:a16="http://schemas.microsoft.com/office/drawing/2014/main" id="{AC90688A-39E9-7802-E5B1-C058F6BD4FED}"/>
              </a:ext>
            </a:extLst>
          </p:cNvPr>
          <p:cNvSpPr txBox="1"/>
          <p:nvPr/>
        </p:nvSpPr>
        <p:spPr>
          <a:xfrm>
            <a:off x="7856509" y="5041804"/>
            <a:ext cx="3359831" cy="369332"/>
          </a:xfrm>
          <a:prstGeom prst="rect">
            <a:avLst/>
          </a:prstGeom>
          <a:noFill/>
        </p:spPr>
        <p:txBody>
          <a:bodyPr wrap="none" rtlCol="0">
            <a:spAutoFit/>
          </a:bodyPr>
          <a:lstStyle/>
          <a:p>
            <a:r>
              <a:rPr lang="en-CN" altLang="zh-CN">
                <a:solidFill>
                  <a:srgbClr val="FF0000"/>
                </a:solidFill>
              </a:rPr>
              <a:t>Final</a:t>
            </a:r>
            <a:r>
              <a:rPr lang="zh-CN" altLang="en-US">
                <a:solidFill>
                  <a:srgbClr val="FF0000"/>
                </a:solidFill>
              </a:rPr>
              <a:t> </a:t>
            </a:r>
            <a:r>
              <a:rPr lang="en-US" altLang="zh-CN">
                <a:solidFill>
                  <a:srgbClr val="FF0000"/>
                </a:solidFill>
              </a:rPr>
              <a:t>generated</a:t>
            </a:r>
            <a:r>
              <a:rPr lang="zh-CN" altLang="en-US">
                <a:solidFill>
                  <a:srgbClr val="FF0000"/>
                </a:solidFill>
              </a:rPr>
              <a:t> </a:t>
            </a:r>
            <a:r>
              <a:rPr lang="en-US" altLang="zh-CN">
                <a:solidFill>
                  <a:srgbClr val="FF0000"/>
                </a:solidFill>
              </a:rPr>
              <a:t>trigger</a:t>
            </a:r>
            <a:r>
              <a:rPr lang="zh-CN" altLang="en-US">
                <a:solidFill>
                  <a:srgbClr val="FF0000"/>
                </a:solidFill>
              </a:rPr>
              <a:t> </a:t>
            </a:r>
            <a:r>
              <a:rPr lang="en-US" altLang="zh-CN">
                <a:solidFill>
                  <a:srgbClr val="FF0000"/>
                </a:solidFill>
              </a:rPr>
              <a:t>sentence</a:t>
            </a:r>
            <a:endParaRPr lang="en-CN">
              <a:solidFill>
                <a:srgbClr val="FF0000"/>
              </a:solidFill>
            </a:endParaRPr>
          </a:p>
        </p:txBody>
      </p:sp>
      <p:pic>
        <p:nvPicPr>
          <p:cNvPr id="17" name="Picture 16" descr="A diagram of a data processing process&#10;&#10;AI-generated content may be incorrect.">
            <a:extLst>
              <a:ext uri="{FF2B5EF4-FFF2-40B4-BE49-F238E27FC236}">
                <a16:creationId xmlns:a16="http://schemas.microsoft.com/office/drawing/2014/main" id="{7A12C38B-B28F-1C87-1FC7-535A8FD68BB7}"/>
              </a:ext>
            </a:extLst>
          </p:cNvPr>
          <p:cNvPicPr>
            <a:picLocks noChangeAspect="1"/>
          </p:cNvPicPr>
          <p:nvPr/>
        </p:nvPicPr>
        <p:blipFill>
          <a:blip r:embed="rId6"/>
          <a:stretch>
            <a:fillRect/>
          </a:stretch>
        </p:blipFill>
        <p:spPr>
          <a:xfrm>
            <a:off x="117359" y="3653144"/>
            <a:ext cx="6517657" cy="2777320"/>
          </a:xfrm>
          <a:prstGeom prst="rect">
            <a:avLst/>
          </a:prstGeom>
        </p:spPr>
      </p:pic>
    </p:spTree>
    <p:extLst>
      <p:ext uri="{BB962C8B-B14F-4D97-AF65-F5344CB8AC3E}">
        <p14:creationId xmlns:p14="http://schemas.microsoft.com/office/powerpoint/2010/main" val="2404539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12451</TotalTime>
  <Words>4492</Words>
  <Application>Microsoft Macintosh PowerPoint</Application>
  <PresentationFormat>宽屏</PresentationFormat>
  <Paragraphs>519</Paragraphs>
  <Slides>34</Slides>
  <Notes>31</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34</vt:i4>
      </vt:variant>
    </vt:vector>
  </HeadingPairs>
  <TitlesOfParts>
    <vt:vector size="52" baseType="lpstr">
      <vt:lpstr>-apple-system</vt:lpstr>
      <vt:lpstr>等线</vt:lpstr>
      <vt:lpstr>Microsoft YaHei UI</vt:lpstr>
      <vt:lpstr>proxima-nova</vt:lpstr>
      <vt:lpstr>Aptos</vt:lpstr>
      <vt:lpstr>Aptos Display</vt:lpstr>
      <vt:lpstr>Arial</vt:lpstr>
      <vt:lpstr>Calibri</vt:lpstr>
      <vt:lpstr>Cambria Math</vt:lpstr>
      <vt:lpstr>Consolas</vt:lpstr>
      <vt:lpstr>Courier New</vt:lpstr>
      <vt:lpstr>Helvetica</vt:lpstr>
      <vt:lpstr>Lato</vt:lpstr>
      <vt:lpstr>Monaco</vt:lpstr>
      <vt:lpstr>Noto Sans</vt:lpstr>
      <vt:lpstr>Times New Roman</vt:lpstr>
      <vt:lpstr>Wingdings</vt:lpstr>
      <vt:lpstr>Office Theme</vt:lpstr>
      <vt:lpstr>AIAA 5047 Responsible AI 2025 Fall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谢思泓 Sihong XIE</dc:creator>
  <cp:lastModifiedBy>Rufeng CHEN</cp:lastModifiedBy>
  <cp:revision>367</cp:revision>
  <cp:lastPrinted>2025-10-17T01:00:13Z</cp:lastPrinted>
  <dcterms:created xsi:type="dcterms:W3CDTF">2025-10-08T12:08:38Z</dcterms:created>
  <dcterms:modified xsi:type="dcterms:W3CDTF">2025-12-29T04:12:44Z</dcterms:modified>
</cp:coreProperties>
</file>